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diagrams/data3.xml" ContentType="application/vnd.openxmlformats-officedocument.drawingml.diagramData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98" r:id="rId3"/>
    <p:sldId id="257" r:id="rId4"/>
    <p:sldId id="416" r:id="rId5"/>
    <p:sldId id="259" r:id="rId6"/>
    <p:sldId id="285" r:id="rId7"/>
    <p:sldId id="286" r:id="rId8"/>
    <p:sldId id="287" r:id="rId9"/>
    <p:sldId id="260" r:id="rId10"/>
    <p:sldId id="261" r:id="rId11"/>
    <p:sldId id="262" r:id="rId12"/>
    <p:sldId id="263" r:id="rId13"/>
    <p:sldId id="264" r:id="rId14"/>
    <p:sldId id="399" r:id="rId15"/>
    <p:sldId id="265" r:id="rId16"/>
    <p:sldId id="266" r:id="rId17"/>
    <p:sldId id="288" r:id="rId18"/>
    <p:sldId id="267" r:id="rId19"/>
    <p:sldId id="268" r:id="rId20"/>
    <p:sldId id="417" r:id="rId21"/>
    <p:sldId id="270" r:id="rId22"/>
    <p:sldId id="272" r:id="rId23"/>
    <p:sldId id="419" r:id="rId24"/>
    <p:sldId id="418" r:id="rId25"/>
    <p:sldId id="420" r:id="rId26"/>
    <p:sldId id="273" r:id="rId27"/>
    <p:sldId id="274" r:id="rId28"/>
    <p:sldId id="275" r:id="rId29"/>
    <p:sldId id="400" r:id="rId30"/>
    <p:sldId id="391" r:id="rId31"/>
    <p:sldId id="392" r:id="rId32"/>
    <p:sldId id="422" r:id="rId33"/>
    <p:sldId id="423" r:id="rId34"/>
    <p:sldId id="421" r:id="rId35"/>
    <p:sldId id="393" r:id="rId36"/>
    <p:sldId id="424" r:id="rId37"/>
    <p:sldId id="394" r:id="rId38"/>
    <p:sldId id="395" r:id="rId39"/>
    <p:sldId id="396" r:id="rId40"/>
    <p:sldId id="397" r:id="rId41"/>
    <p:sldId id="276" r:id="rId42"/>
    <p:sldId id="277" r:id="rId43"/>
    <p:sldId id="278" r:id="rId44"/>
    <p:sldId id="292" r:id="rId45"/>
    <p:sldId id="295" r:id="rId46"/>
    <p:sldId id="289" r:id="rId47"/>
    <p:sldId id="290" r:id="rId48"/>
    <p:sldId id="291" r:id="rId49"/>
    <p:sldId id="294" r:id="rId50"/>
    <p:sldId id="425" r:id="rId51"/>
    <p:sldId id="296" r:id="rId52"/>
    <p:sldId id="280" r:id="rId53"/>
    <p:sldId id="281" r:id="rId54"/>
    <p:sldId id="282" r:id="rId55"/>
    <p:sldId id="283" r:id="rId56"/>
    <p:sldId id="297" r:id="rId57"/>
    <p:sldId id="284" r:id="rId58"/>
    <p:sldId id="299" r:id="rId59"/>
    <p:sldId id="298" r:id="rId60"/>
    <p:sldId id="300" r:id="rId61"/>
    <p:sldId id="427" r:id="rId62"/>
    <p:sldId id="301" r:id="rId63"/>
    <p:sldId id="302" r:id="rId64"/>
    <p:sldId id="303" r:id="rId65"/>
    <p:sldId id="304" r:id="rId66"/>
    <p:sldId id="305" r:id="rId67"/>
    <p:sldId id="306" r:id="rId68"/>
    <p:sldId id="308" r:id="rId69"/>
    <p:sldId id="428" r:id="rId70"/>
    <p:sldId id="429" r:id="rId71"/>
    <p:sldId id="309" r:id="rId72"/>
    <p:sldId id="310" r:id="rId73"/>
    <p:sldId id="430" r:id="rId74"/>
    <p:sldId id="311" r:id="rId75"/>
    <p:sldId id="312" r:id="rId76"/>
    <p:sldId id="431" r:id="rId77"/>
    <p:sldId id="313" r:id="rId78"/>
    <p:sldId id="412" r:id="rId79"/>
    <p:sldId id="432" r:id="rId80"/>
    <p:sldId id="314" r:id="rId81"/>
    <p:sldId id="401" r:id="rId82"/>
    <p:sldId id="402" r:id="rId83"/>
    <p:sldId id="403" r:id="rId84"/>
    <p:sldId id="404" r:id="rId85"/>
    <p:sldId id="317" r:id="rId86"/>
    <p:sldId id="318" r:id="rId87"/>
    <p:sldId id="319" r:id="rId88"/>
    <p:sldId id="320" r:id="rId89"/>
    <p:sldId id="321" r:id="rId90"/>
    <p:sldId id="322" r:id="rId91"/>
    <p:sldId id="435" r:id="rId92"/>
    <p:sldId id="323" r:id="rId93"/>
    <p:sldId id="324" r:id="rId94"/>
    <p:sldId id="325" r:id="rId95"/>
    <p:sldId id="326" r:id="rId96"/>
    <p:sldId id="405" r:id="rId97"/>
    <p:sldId id="406" r:id="rId98"/>
    <p:sldId id="327" r:id="rId99"/>
    <p:sldId id="328" r:id="rId100"/>
    <p:sldId id="329" r:id="rId101"/>
    <p:sldId id="330" r:id="rId102"/>
    <p:sldId id="331" r:id="rId103"/>
    <p:sldId id="332" r:id="rId104"/>
    <p:sldId id="333" r:id="rId105"/>
    <p:sldId id="334" r:id="rId106"/>
    <p:sldId id="335" r:id="rId107"/>
    <p:sldId id="336" r:id="rId108"/>
    <p:sldId id="389" r:id="rId109"/>
    <p:sldId id="390" r:id="rId110"/>
    <p:sldId id="437" r:id="rId111"/>
    <p:sldId id="337" r:id="rId112"/>
    <p:sldId id="338" r:id="rId113"/>
    <p:sldId id="339" r:id="rId114"/>
    <p:sldId id="340" r:id="rId115"/>
    <p:sldId id="341" r:id="rId116"/>
    <p:sldId id="342" r:id="rId117"/>
    <p:sldId id="343" r:id="rId118"/>
    <p:sldId id="344" r:id="rId119"/>
    <p:sldId id="345" r:id="rId120"/>
    <p:sldId id="346" r:id="rId121"/>
    <p:sldId id="347" r:id="rId122"/>
    <p:sldId id="348" r:id="rId123"/>
    <p:sldId id="349" r:id="rId124"/>
    <p:sldId id="350" r:id="rId125"/>
    <p:sldId id="351" r:id="rId126"/>
    <p:sldId id="352" r:id="rId127"/>
    <p:sldId id="353" r:id="rId128"/>
    <p:sldId id="354" r:id="rId129"/>
    <p:sldId id="355" r:id="rId130"/>
    <p:sldId id="356" r:id="rId131"/>
    <p:sldId id="358" r:id="rId132"/>
    <p:sldId id="357" r:id="rId133"/>
    <p:sldId id="359" r:id="rId134"/>
    <p:sldId id="360" r:id="rId135"/>
    <p:sldId id="361" r:id="rId136"/>
    <p:sldId id="362" r:id="rId137"/>
    <p:sldId id="363" r:id="rId138"/>
    <p:sldId id="364" r:id="rId139"/>
    <p:sldId id="365" r:id="rId140"/>
    <p:sldId id="366" r:id="rId141"/>
    <p:sldId id="367" r:id="rId142"/>
    <p:sldId id="368" r:id="rId143"/>
    <p:sldId id="369" r:id="rId144"/>
    <p:sldId id="370" r:id="rId145"/>
    <p:sldId id="372" r:id="rId146"/>
    <p:sldId id="371" r:id="rId147"/>
    <p:sldId id="373" r:id="rId148"/>
    <p:sldId id="374" r:id="rId149"/>
    <p:sldId id="375" r:id="rId150"/>
    <p:sldId id="376" r:id="rId151"/>
    <p:sldId id="377" r:id="rId152"/>
    <p:sldId id="378" r:id="rId153"/>
    <p:sldId id="379" r:id="rId154"/>
    <p:sldId id="380" r:id="rId155"/>
    <p:sldId id="381" r:id="rId156"/>
    <p:sldId id="382" r:id="rId157"/>
    <p:sldId id="383" r:id="rId158"/>
    <p:sldId id="384" r:id="rId159"/>
    <p:sldId id="385" r:id="rId160"/>
    <p:sldId id="386" r:id="rId161"/>
    <p:sldId id="387" r:id="rId1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09CA9-8AE2-4204-86A6-4FA7FE2546D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6DAF25-C67A-43AC-BF26-FBE410CB7270}">
      <dgm:prSet phldrT="[Text]" custT="1"/>
      <dgm:spPr/>
      <dgm:t>
        <a:bodyPr/>
        <a:lstStyle/>
        <a:p>
          <a:r>
            <a:rPr lang="en-IN" sz="1600" dirty="0" smtClean="0"/>
            <a:t>PAP INCREASESS </a:t>
          </a:r>
          <a:endParaRPr lang="en-IN" sz="1600" dirty="0"/>
        </a:p>
      </dgm:t>
    </dgm:pt>
    <dgm:pt modelId="{9FD1DA5C-90F1-4D32-B159-50C7CCD1E10A}" type="parTrans" cxnId="{D4294A91-96BA-4B7F-BD4F-3A507230707F}">
      <dgm:prSet/>
      <dgm:spPr/>
      <dgm:t>
        <a:bodyPr/>
        <a:lstStyle/>
        <a:p>
          <a:endParaRPr lang="en-IN"/>
        </a:p>
      </dgm:t>
    </dgm:pt>
    <dgm:pt modelId="{DB710CFF-604D-46C0-A175-8B9358D22E03}" type="sibTrans" cxnId="{D4294A91-96BA-4B7F-BD4F-3A507230707F}">
      <dgm:prSet/>
      <dgm:spPr/>
      <dgm:t>
        <a:bodyPr/>
        <a:lstStyle/>
        <a:p>
          <a:endParaRPr lang="en-IN"/>
        </a:p>
      </dgm:t>
    </dgm:pt>
    <dgm:pt modelId="{B7074FA7-0138-4073-B57D-AD23373BB980}">
      <dgm:prSet phldrT="[Text]"/>
      <dgm:spPr/>
      <dgm:t>
        <a:bodyPr/>
        <a:lstStyle/>
        <a:p>
          <a:r>
            <a:rPr lang="en-IN" dirty="0" smtClean="0"/>
            <a:t>If &gt;30-50% of the total CSA of the pulmonary arterial bed is occluded</a:t>
          </a:r>
          <a:endParaRPr lang="en-IN" dirty="0"/>
        </a:p>
      </dgm:t>
    </dgm:pt>
    <dgm:pt modelId="{F1AED395-39FB-43B9-8612-B8B21B206DBE}" type="parTrans" cxnId="{9B744AE0-6F16-498D-A131-52BFACC6A340}">
      <dgm:prSet/>
      <dgm:spPr/>
      <dgm:t>
        <a:bodyPr/>
        <a:lstStyle/>
        <a:p>
          <a:endParaRPr lang="en-IN"/>
        </a:p>
      </dgm:t>
    </dgm:pt>
    <dgm:pt modelId="{3DA01B2D-B345-4CC8-BE7C-2C0EED0F3BD3}" type="sibTrans" cxnId="{9B744AE0-6F16-498D-A131-52BFACC6A340}">
      <dgm:prSet/>
      <dgm:spPr/>
      <dgm:t>
        <a:bodyPr/>
        <a:lstStyle/>
        <a:p>
          <a:endParaRPr lang="en-IN"/>
        </a:p>
      </dgm:t>
    </dgm:pt>
    <dgm:pt modelId="{3E19D061-CD6B-4E09-892C-6C9FC2F88B87}">
      <dgm:prSet phldrT="[Text]"/>
      <dgm:spPr/>
      <dgm:t>
        <a:bodyPr/>
        <a:lstStyle/>
        <a:p>
          <a:r>
            <a:rPr lang="en-IN" dirty="0" smtClean="0"/>
            <a:t>PE INDUCED VASOCONDTRICTION</a:t>
          </a:r>
          <a:endParaRPr lang="en-IN" dirty="0"/>
        </a:p>
      </dgm:t>
    </dgm:pt>
    <dgm:pt modelId="{CB4FB722-CDBF-49B8-845C-1AE98A4E02DE}" type="parTrans" cxnId="{70AB906E-6FD7-4444-95DB-E3F3A496DA61}">
      <dgm:prSet/>
      <dgm:spPr/>
      <dgm:t>
        <a:bodyPr/>
        <a:lstStyle/>
        <a:p>
          <a:endParaRPr lang="en-IN"/>
        </a:p>
      </dgm:t>
    </dgm:pt>
    <dgm:pt modelId="{A58D7F2E-B233-495A-AFA0-02AA4CE298DE}" type="sibTrans" cxnId="{70AB906E-6FD7-4444-95DB-E3F3A496DA61}">
      <dgm:prSet/>
      <dgm:spPr/>
      <dgm:t>
        <a:bodyPr/>
        <a:lstStyle/>
        <a:p>
          <a:endParaRPr lang="en-IN"/>
        </a:p>
      </dgm:t>
    </dgm:pt>
    <dgm:pt modelId="{E4E43340-6BE0-4AB6-AC8E-00E84E70D5D2}">
      <dgm:prSet phldrT="[Text]"/>
      <dgm:spPr/>
      <dgm:t>
        <a:bodyPr/>
        <a:lstStyle/>
        <a:p>
          <a:r>
            <a:rPr lang="en-IN" dirty="0" err="1" smtClean="0"/>
            <a:t>Thromboxane</a:t>
          </a:r>
          <a:r>
            <a:rPr lang="en-IN" dirty="0" smtClean="0"/>
            <a:t> A2</a:t>
          </a:r>
          <a:endParaRPr lang="en-IN" dirty="0"/>
        </a:p>
      </dgm:t>
    </dgm:pt>
    <dgm:pt modelId="{BDCDD7CB-A146-4E26-AD7A-39D29AE7D2A2}" type="parTrans" cxnId="{88216910-1758-4892-AC2C-BB8FCB972ECC}">
      <dgm:prSet/>
      <dgm:spPr/>
      <dgm:t>
        <a:bodyPr/>
        <a:lstStyle/>
        <a:p>
          <a:endParaRPr lang="en-IN"/>
        </a:p>
      </dgm:t>
    </dgm:pt>
    <dgm:pt modelId="{D1B5A9FF-F6CA-490C-A8BE-217738542DF4}" type="sibTrans" cxnId="{88216910-1758-4892-AC2C-BB8FCB972ECC}">
      <dgm:prSet/>
      <dgm:spPr/>
      <dgm:t>
        <a:bodyPr/>
        <a:lstStyle/>
        <a:p>
          <a:endParaRPr lang="en-IN"/>
        </a:p>
      </dgm:t>
    </dgm:pt>
    <dgm:pt modelId="{35335BD8-57EE-4313-986F-9FEC28180C4E}">
      <dgm:prSet phldrT="[Text]" custT="1"/>
      <dgm:spPr/>
      <dgm:t>
        <a:bodyPr/>
        <a:lstStyle/>
        <a:p>
          <a:r>
            <a:rPr lang="en-IN" sz="1600" dirty="0" smtClean="0"/>
            <a:t>PVR</a:t>
          </a:r>
          <a:r>
            <a:rPr lang="en-IN" sz="1200" dirty="0" smtClean="0"/>
            <a:t> </a:t>
          </a:r>
          <a:endParaRPr lang="en-IN" sz="1200" dirty="0"/>
        </a:p>
      </dgm:t>
    </dgm:pt>
    <dgm:pt modelId="{CE654858-73F7-4ED2-8340-C42E746A1490}" type="parTrans" cxnId="{A2AA9EF9-11E7-4D8A-AA3B-887847FFDFAB}">
      <dgm:prSet/>
      <dgm:spPr/>
      <dgm:t>
        <a:bodyPr/>
        <a:lstStyle/>
        <a:p>
          <a:endParaRPr lang="en-IN"/>
        </a:p>
      </dgm:t>
    </dgm:pt>
    <dgm:pt modelId="{B319912D-F35F-4733-A027-6C3F91BA8C66}" type="sibTrans" cxnId="{A2AA9EF9-11E7-4D8A-AA3B-887847FFDFAB}">
      <dgm:prSet/>
      <dgm:spPr/>
      <dgm:t>
        <a:bodyPr/>
        <a:lstStyle/>
        <a:p>
          <a:endParaRPr lang="en-IN"/>
        </a:p>
      </dgm:t>
    </dgm:pt>
    <dgm:pt modelId="{34A9C918-3DE0-4EFC-A11E-F2DFA54E5B3D}">
      <dgm:prSet phldrT="[Text]"/>
      <dgm:spPr/>
      <dgm:t>
        <a:bodyPr/>
        <a:lstStyle/>
        <a:p>
          <a:r>
            <a:rPr lang="en-IN" dirty="0" smtClean="0"/>
            <a:t>Anatomical obstruction</a:t>
          </a:r>
          <a:endParaRPr lang="en-IN" dirty="0"/>
        </a:p>
      </dgm:t>
    </dgm:pt>
    <dgm:pt modelId="{CDCEA4C5-E116-45FA-9A08-06597EEBE638}" type="parTrans" cxnId="{5255ACC0-0557-4582-89F6-948109420C38}">
      <dgm:prSet/>
      <dgm:spPr/>
      <dgm:t>
        <a:bodyPr/>
        <a:lstStyle/>
        <a:p>
          <a:endParaRPr lang="en-IN"/>
        </a:p>
      </dgm:t>
    </dgm:pt>
    <dgm:pt modelId="{0F3BE679-7714-4E75-8BC5-6B4330950793}" type="sibTrans" cxnId="{5255ACC0-0557-4582-89F6-948109420C38}">
      <dgm:prSet/>
      <dgm:spPr/>
      <dgm:t>
        <a:bodyPr/>
        <a:lstStyle/>
        <a:p>
          <a:endParaRPr lang="en-IN"/>
        </a:p>
      </dgm:t>
    </dgm:pt>
    <dgm:pt modelId="{78D8E002-D1FF-4538-876E-E3AFBEBB6607}">
      <dgm:prSet phldrT="[Text]"/>
      <dgm:spPr/>
      <dgm:t>
        <a:bodyPr/>
        <a:lstStyle/>
        <a:p>
          <a:r>
            <a:rPr lang="en-IN" dirty="0" smtClean="0"/>
            <a:t>Serotonin </a:t>
          </a:r>
          <a:endParaRPr lang="en-IN" dirty="0"/>
        </a:p>
      </dgm:t>
    </dgm:pt>
    <dgm:pt modelId="{EDED56CF-EB95-40E6-A86E-74B242C2C828}" type="parTrans" cxnId="{0F09DA4C-F579-43EF-A110-9C3EDB0D7027}">
      <dgm:prSet/>
      <dgm:spPr/>
      <dgm:t>
        <a:bodyPr/>
        <a:lstStyle/>
        <a:p>
          <a:endParaRPr lang="en-IN"/>
        </a:p>
      </dgm:t>
    </dgm:pt>
    <dgm:pt modelId="{20860F5A-E551-4779-ABE1-C747B4D489D3}" type="sibTrans" cxnId="{0F09DA4C-F579-43EF-A110-9C3EDB0D7027}">
      <dgm:prSet/>
      <dgm:spPr/>
      <dgm:t>
        <a:bodyPr/>
        <a:lstStyle/>
        <a:p>
          <a:endParaRPr lang="en-IN"/>
        </a:p>
      </dgm:t>
    </dgm:pt>
    <dgm:pt modelId="{7F12A116-B200-4637-A83C-E15E4F657CB3}">
      <dgm:prSet phldrT="[Text]"/>
      <dgm:spPr/>
      <dgm:t>
        <a:bodyPr/>
        <a:lstStyle/>
        <a:p>
          <a:endParaRPr lang="en-IN" dirty="0"/>
        </a:p>
      </dgm:t>
    </dgm:pt>
    <dgm:pt modelId="{3EAD14A7-EA6A-4E25-9904-9856B14F7B1F}" type="parTrans" cxnId="{06D439AA-E251-4D00-A10C-65E07EC55E77}">
      <dgm:prSet/>
      <dgm:spPr/>
      <dgm:t>
        <a:bodyPr/>
        <a:lstStyle/>
        <a:p>
          <a:endParaRPr lang="en-IN"/>
        </a:p>
      </dgm:t>
    </dgm:pt>
    <dgm:pt modelId="{AC790F67-39AF-4C61-ABD2-7909246728CD}" type="sibTrans" cxnId="{06D439AA-E251-4D00-A10C-65E07EC55E77}">
      <dgm:prSet/>
      <dgm:spPr/>
      <dgm:t>
        <a:bodyPr/>
        <a:lstStyle/>
        <a:p>
          <a:endParaRPr lang="en-IN"/>
        </a:p>
      </dgm:t>
    </dgm:pt>
    <dgm:pt modelId="{94903F2E-69B9-4913-B046-C244BB5D98EB}">
      <dgm:prSet phldrT="[Text]"/>
      <dgm:spPr/>
      <dgm:t>
        <a:bodyPr/>
        <a:lstStyle/>
        <a:p>
          <a:r>
            <a:rPr lang="en-IN" dirty="0" smtClean="0"/>
            <a:t>Vasoconstriction </a:t>
          </a:r>
          <a:endParaRPr lang="en-IN" dirty="0"/>
        </a:p>
      </dgm:t>
    </dgm:pt>
    <dgm:pt modelId="{8F3EBE51-42C2-4138-84E4-9944A4FCEEBC}" type="parTrans" cxnId="{A702FDCA-FB5D-47DF-B485-763348576232}">
      <dgm:prSet/>
      <dgm:spPr/>
      <dgm:t>
        <a:bodyPr/>
        <a:lstStyle/>
        <a:p>
          <a:endParaRPr lang="en-IN"/>
        </a:p>
      </dgm:t>
    </dgm:pt>
    <dgm:pt modelId="{9B685196-41D4-49E7-81F8-06AD477F847A}" type="sibTrans" cxnId="{A702FDCA-FB5D-47DF-B485-763348576232}">
      <dgm:prSet/>
      <dgm:spPr/>
      <dgm:t>
        <a:bodyPr/>
        <a:lstStyle/>
        <a:p>
          <a:endParaRPr lang="en-IN"/>
        </a:p>
      </dgm:t>
    </dgm:pt>
    <dgm:pt modelId="{92154C0D-3BB7-40B4-A64E-F2C54FF67B86}" type="pres">
      <dgm:prSet presAssocID="{35409CA9-8AE2-4204-86A6-4FA7FE2546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A7EF84C-E793-4F97-912C-874FCC8258DA}" type="pres">
      <dgm:prSet presAssocID="{35409CA9-8AE2-4204-86A6-4FA7FE2546D4}" presName="tSp" presStyleCnt="0"/>
      <dgm:spPr/>
    </dgm:pt>
    <dgm:pt modelId="{E2709D8C-4E56-42CD-8B81-6AF1C8143029}" type="pres">
      <dgm:prSet presAssocID="{35409CA9-8AE2-4204-86A6-4FA7FE2546D4}" presName="bSp" presStyleCnt="0"/>
      <dgm:spPr/>
    </dgm:pt>
    <dgm:pt modelId="{123B2CAE-2BD3-477C-803B-0E052FA5A6CD}" type="pres">
      <dgm:prSet presAssocID="{35409CA9-8AE2-4204-86A6-4FA7FE2546D4}" presName="process" presStyleCnt="0"/>
      <dgm:spPr/>
    </dgm:pt>
    <dgm:pt modelId="{11C1C3FD-272A-43E9-BB85-5B5FD0D798BC}" type="pres">
      <dgm:prSet presAssocID="{796DAF25-C67A-43AC-BF26-FBE410CB7270}" presName="composite1" presStyleCnt="0"/>
      <dgm:spPr/>
    </dgm:pt>
    <dgm:pt modelId="{27FDD8C4-BB0E-42A6-83B3-F3F0A76D9888}" type="pres">
      <dgm:prSet presAssocID="{796DAF25-C67A-43AC-BF26-FBE410CB7270}" presName="dummyNode1" presStyleLbl="node1" presStyleIdx="0" presStyleCnt="3"/>
      <dgm:spPr/>
    </dgm:pt>
    <dgm:pt modelId="{21776D5D-1F37-4F76-AF62-EA5C0A34156C}" type="pres">
      <dgm:prSet presAssocID="{796DAF25-C67A-43AC-BF26-FBE410CB727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1D76C5-658C-4332-814C-657F37A955A5}" type="pres">
      <dgm:prSet presAssocID="{796DAF25-C67A-43AC-BF26-FBE410CB727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6517E1B-4428-4E7B-A9C8-5DC9D46221D9}" type="pres">
      <dgm:prSet presAssocID="{796DAF25-C67A-43AC-BF26-FBE410CB727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9999F9-0EC4-43F8-BE43-76FD5C3B7FDD}" type="pres">
      <dgm:prSet presAssocID="{796DAF25-C67A-43AC-BF26-FBE410CB7270}" presName="connSite1" presStyleCnt="0"/>
      <dgm:spPr/>
    </dgm:pt>
    <dgm:pt modelId="{87453ACE-51D5-42E1-AF68-D8B695611066}" type="pres">
      <dgm:prSet presAssocID="{DB710CFF-604D-46C0-A175-8B9358D22E03}" presName="Name9" presStyleLbl="sibTrans2D1" presStyleIdx="0" presStyleCnt="2"/>
      <dgm:spPr/>
      <dgm:t>
        <a:bodyPr/>
        <a:lstStyle/>
        <a:p>
          <a:endParaRPr lang="en-IN"/>
        </a:p>
      </dgm:t>
    </dgm:pt>
    <dgm:pt modelId="{E89B369A-15CC-4155-A15E-370C224643C0}" type="pres">
      <dgm:prSet presAssocID="{3E19D061-CD6B-4E09-892C-6C9FC2F88B87}" presName="composite2" presStyleCnt="0"/>
      <dgm:spPr/>
    </dgm:pt>
    <dgm:pt modelId="{766C7CAC-E310-4C66-9EE6-B2ADB4C2E089}" type="pres">
      <dgm:prSet presAssocID="{3E19D061-CD6B-4E09-892C-6C9FC2F88B87}" presName="dummyNode2" presStyleLbl="node1" presStyleIdx="0" presStyleCnt="3"/>
      <dgm:spPr/>
    </dgm:pt>
    <dgm:pt modelId="{7E8985FA-8F2A-4F51-9066-E72427E3F676}" type="pres">
      <dgm:prSet presAssocID="{3E19D061-CD6B-4E09-892C-6C9FC2F88B8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73A6D7-CC77-402A-8159-C9443F151F30}" type="pres">
      <dgm:prSet presAssocID="{3E19D061-CD6B-4E09-892C-6C9FC2F88B8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63C8FD-C457-49A6-9BCC-5D2AF8524626}" type="pres">
      <dgm:prSet presAssocID="{3E19D061-CD6B-4E09-892C-6C9FC2F88B8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0F1D48-D7E6-46A6-B67D-2BDE81A2A734}" type="pres">
      <dgm:prSet presAssocID="{3E19D061-CD6B-4E09-892C-6C9FC2F88B87}" presName="connSite2" presStyleCnt="0"/>
      <dgm:spPr/>
    </dgm:pt>
    <dgm:pt modelId="{7B44EC1D-DB1A-4076-B913-472DAD6547C6}" type="pres">
      <dgm:prSet presAssocID="{A58D7F2E-B233-495A-AFA0-02AA4CE298DE}" presName="Name18" presStyleLbl="sibTrans2D1" presStyleIdx="1" presStyleCnt="2"/>
      <dgm:spPr/>
      <dgm:t>
        <a:bodyPr/>
        <a:lstStyle/>
        <a:p>
          <a:endParaRPr lang="en-IN"/>
        </a:p>
      </dgm:t>
    </dgm:pt>
    <dgm:pt modelId="{A277DA8B-D089-475F-9927-2090270BEE9A}" type="pres">
      <dgm:prSet presAssocID="{35335BD8-57EE-4313-986F-9FEC28180C4E}" presName="composite1" presStyleCnt="0"/>
      <dgm:spPr/>
    </dgm:pt>
    <dgm:pt modelId="{0AB1C19A-03B0-44ED-AFB9-6224225FBA0E}" type="pres">
      <dgm:prSet presAssocID="{35335BD8-57EE-4313-986F-9FEC28180C4E}" presName="dummyNode1" presStyleLbl="node1" presStyleIdx="1" presStyleCnt="3"/>
      <dgm:spPr/>
    </dgm:pt>
    <dgm:pt modelId="{712B9425-1693-47C0-BED2-E75178FE0851}" type="pres">
      <dgm:prSet presAssocID="{35335BD8-57EE-4313-986F-9FEC28180C4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6C713A-8D66-4A90-A859-11F6E2C2F650}" type="pres">
      <dgm:prSet presAssocID="{35335BD8-57EE-4313-986F-9FEC28180C4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13E170-0C75-4856-BFA6-02F9F4480167}" type="pres">
      <dgm:prSet presAssocID="{35335BD8-57EE-4313-986F-9FEC28180C4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4FD3E4-C1FE-4842-80A7-A0DCE6932B00}" type="pres">
      <dgm:prSet presAssocID="{35335BD8-57EE-4313-986F-9FEC28180C4E}" presName="connSite1" presStyleCnt="0"/>
      <dgm:spPr/>
    </dgm:pt>
  </dgm:ptLst>
  <dgm:cxnLst>
    <dgm:cxn modelId="{B1DC5FC1-0BB6-4E55-B0B0-6AE69C4B75DC}" type="presOf" srcId="{7F12A116-B200-4637-A83C-E15E4F657CB3}" destId="{712B9425-1693-47C0-BED2-E75178FE0851}" srcOrd="0" destOrd="2" presId="urn:microsoft.com/office/officeart/2005/8/layout/hProcess4"/>
    <dgm:cxn modelId="{06D439AA-E251-4D00-A10C-65E07EC55E77}" srcId="{35335BD8-57EE-4313-986F-9FEC28180C4E}" destId="{7F12A116-B200-4637-A83C-E15E4F657CB3}" srcOrd="2" destOrd="0" parTransId="{3EAD14A7-EA6A-4E25-9904-9856B14F7B1F}" sibTransId="{AC790F67-39AF-4C61-ABD2-7909246728CD}"/>
    <dgm:cxn modelId="{0F09DA4C-F579-43EF-A110-9C3EDB0D7027}" srcId="{3E19D061-CD6B-4E09-892C-6C9FC2F88B87}" destId="{78D8E002-D1FF-4538-876E-E3AFBEBB6607}" srcOrd="1" destOrd="0" parTransId="{EDED56CF-EB95-40E6-A86E-74B242C2C828}" sibTransId="{20860F5A-E551-4779-ABE1-C747B4D489D3}"/>
    <dgm:cxn modelId="{DAF5F705-FBAB-479E-81D4-99B894927E15}" type="presOf" srcId="{E4E43340-6BE0-4AB6-AC8E-00E84E70D5D2}" destId="{B473A6D7-CC77-402A-8159-C9443F151F30}" srcOrd="1" destOrd="0" presId="urn:microsoft.com/office/officeart/2005/8/layout/hProcess4"/>
    <dgm:cxn modelId="{C9C92A3A-3EE4-42E3-9458-43CF2D8383B6}" type="presOf" srcId="{34A9C918-3DE0-4EFC-A11E-F2DFA54E5B3D}" destId="{096C713A-8D66-4A90-A859-11F6E2C2F650}" srcOrd="1" destOrd="0" presId="urn:microsoft.com/office/officeart/2005/8/layout/hProcess4"/>
    <dgm:cxn modelId="{856EC2A7-7C1C-454A-A66F-BDB7DD7FADF0}" type="presOf" srcId="{E4E43340-6BE0-4AB6-AC8E-00E84E70D5D2}" destId="{7E8985FA-8F2A-4F51-9066-E72427E3F676}" srcOrd="0" destOrd="0" presId="urn:microsoft.com/office/officeart/2005/8/layout/hProcess4"/>
    <dgm:cxn modelId="{D4294A91-96BA-4B7F-BD4F-3A507230707F}" srcId="{35409CA9-8AE2-4204-86A6-4FA7FE2546D4}" destId="{796DAF25-C67A-43AC-BF26-FBE410CB7270}" srcOrd="0" destOrd="0" parTransId="{9FD1DA5C-90F1-4D32-B159-50C7CCD1E10A}" sibTransId="{DB710CFF-604D-46C0-A175-8B9358D22E03}"/>
    <dgm:cxn modelId="{9B744AE0-6F16-498D-A131-52BFACC6A340}" srcId="{796DAF25-C67A-43AC-BF26-FBE410CB7270}" destId="{B7074FA7-0138-4073-B57D-AD23373BB980}" srcOrd="0" destOrd="0" parTransId="{F1AED395-39FB-43B9-8612-B8B21B206DBE}" sibTransId="{3DA01B2D-B345-4CC8-BE7C-2C0EED0F3BD3}"/>
    <dgm:cxn modelId="{88216910-1758-4892-AC2C-BB8FCB972ECC}" srcId="{3E19D061-CD6B-4E09-892C-6C9FC2F88B87}" destId="{E4E43340-6BE0-4AB6-AC8E-00E84E70D5D2}" srcOrd="0" destOrd="0" parTransId="{BDCDD7CB-A146-4E26-AD7A-39D29AE7D2A2}" sibTransId="{D1B5A9FF-F6CA-490C-A8BE-217738542DF4}"/>
    <dgm:cxn modelId="{9A2FC261-978F-407E-ACC4-6107C29B176C}" type="presOf" srcId="{35409CA9-8AE2-4204-86A6-4FA7FE2546D4}" destId="{92154C0D-3BB7-40B4-A64E-F2C54FF67B86}" srcOrd="0" destOrd="0" presId="urn:microsoft.com/office/officeart/2005/8/layout/hProcess4"/>
    <dgm:cxn modelId="{A2AA9EF9-11E7-4D8A-AA3B-887847FFDFAB}" srcId="{35409CA9-8AE2-4204-86A6-4FA7FE2546D4}" destId="{35335BD8-57EE-4313-986F-9FEC28180C4E}" srcOrd="2" destOrd="0" parTransId="{CE654858-73F7-4ED2-8340-C42E746A1490}" sibTransId="{B319912D-F35F-4733-A027-6C3F91BA8C66}"/>
    <dgm:cxn modelId="{70AB906E-6FD7-4444-95DB-E3F3A496DA61}" srcId="{35409CA9-8AE2-4204-86A6-4FA7FE2546D4}" destId="{3E19D061-CD6B-4E09-892C-6C9FC2F88B87}" srcOrd="1" destOrd="0" parTransId="{CB4FB722-CDBF-49B8-845C-1AE98A4E02DE}" sibTransId="{A58D7F2E-B233-495A-AFA0-02AA4CE298DE}"/>
    <dgm:cxn modelId="{7D03045F-301D-482B-9373-AEB748FCFE5A}" type="presOf" srcId="{A58D7F2E-B233-495A-AFA0-02AA4CE298DE}" destId="{7B44EC1D-DB1A-4076-B913-472DAD6547C6}" srcOrd="0" destOrd="0" presId="urn:microsoft.com/office/officeart/2005/8/layout/hProcess4"/>
    <dgm:cxn modelId="{5255ACC0-0557-4582-89F6-948109420C38}" srcId="{35335BD8-57EE-4313-986F-9FEC28180C4E}" destId="{34A9C918-3DE0-4EFC-A11E-F2DFA54E5B3D}" srcOrd="0" destOrd="0" parTransId="{CDCEA4C5-E116-45FA-9A08-06597EEBE638}" sibTransId="{0F3BE679-7714-4E75-8BC5-6B4330950793}"/>
    <dgm:cxn modelId="{AA49945D-1D12-41EB-A093-F46BAD62A444}" type="presOf" srcId="{34A9C918-3DE0-4EFC-A11E-F2DFA54E5B3D}" destId="{712B9425-1693-47C0-BED2-E75178FE0851}" srcOrd="0" destOrd="0" presId="urn:microsoft.com/office/officeart/2005/8/layout/hProcess4"/>
    <dgm:cxn modelId="{20CDEB79-5602-45E4-940E-CAD21B3DFE69}" type="presOf" srcId="{B7074FA7-0138-4073-B57D-AD23373BB980}" destId="{21776D5D-1F37-4F76-AF62-EA5C0A34156C}" srcOrd="0" destOrd="0" presId="urn:microsoft.com/office/officeart/2005/8/layout/hProcess4"/>
    <dgm:cxn modelId="{ADFC995D-F87B-4B2B-8329-C108149F4AB2}" type="presOf" srcId="{DB710CFF-604D-46C0-A175-8B9358D22E03}" destId="{87453ACE-51D5-42E1-AF68-D8B695611066}" srcOrd="0" destOrd="0" presId="urn:microsoft.com/office/officeart/2005/8/layout/hProcess4"/>
    <dgm:cxn modelId="{BEDDDDD8-C03F-4F4C-BF4A-1910AE2C6F9F}" type="presOf" srcId="{94903F2E-69B9-4913-B046-C244BB5D98EB}" destId="{712B9425-1693-47C0-BED2-E75178FE0851}" srcOrd="0" destOrd="1" presId="urn:microsoft.com/office/officeart/2005/8/layout/hProcess4"/>
    <dgm:cxn modelId="{D1007927-CAF5-4FF4-8F92-12972A9F6038}" type="presOf" srcId="{7F12A116-B200-4637-A83C-E15E4F657CB3}" destId="{096C713A-8D66-4A90-A859-11F6E2C2F650}" srcOrd="1" destOrd="2" presId="urn:microsoft.com/office/officeart/2005/8/layout/hProcess4"/>
    <dgm:cxn modelId="{2BAC4F10-84ED-4D02-838B-D95D99D78556}" type="presOf" srcId="{3E19D061-CD6B-4E09-892C-6C9FC2F88B87}" destId="{4663C8FD-C457-49A6-9BCC-5D2AF8524626}" srcOrd="0" destOrd="0" presId="urn:microsoft.com/office/officeart/2005/8/layout/hProcess4"/>
    <dgm:cxn modelId="{E7BA0060-2949-4480-A75C-903EC2BDA060}" type="presOf" srcId="{796DAF25-C67A-43AC-BF26-FBE410CB7270}" destId="{26517E1B-4428-4E7B-A9C8-5DC9D46221D9}" srcOrd="0" destOrd="0" presId="urn:microsoft.com/office/officeart/2005/8/layout/hProcess4"/>
    <dgm:cxn modelId="{D17B4E17-F361-4455-B6CB-B02E257604F0}" type="presOf" srcId="{94903F2E-69B9-4913-B046-C244BB5D98EB}" destId="{096C713A-8D66-4A90-A859-11F6E2C2F650}" srcOrd="1" destOrd="1" presId="urn:microsoft.com/office/officeart/2005/8/layout/hProcess4"/>
    <dgm:cxn modelId="{A702FDCA-FB5D-47DF-B485-763348576232}" srcId="{35335BD8-57EE-4313-986F-9FEC28180C4E}" destId="{94903F2E-69B9-4913-B046-C244BB5D98EB}" srcOrd="1" destOrd="0" parTransId="{8F3EBE51-42C2-4138-84E4-9944A4FCEEBC}" sibTransId="{9B685196-41D4-49E7-81F8-06AD477F847A}"/>
    <dgm:cxn modelId="{D7D61F74-072A-4F47-9634-113D75AC89C7}" type="presOf" srcId="{78D8E002-D1FF-4538-876E-E3AFBEBB6607}" destId="{7E8985FA-8F2A-4F51-9066-E72427E3F676}" srcOrd="0" destOrd="1" presId="urn:microsoft.com/office/officeart/2005/8/layout/hProcess4"/>
    <dgm:cxn modelId="{5652C6A9-8DE5-4F49-A2BD-6524F962EB2E}" type="presOf" srcId="{B7074FA7-0138-4073-B57D-AD23373BB980}" destId="{391D76C5-658C-4332-814C-657F37A955A5}" srcOrd="1" destOrd="0" presId="urn:microsoft.com/office/officeart/2005/8/layout/hProcess4"/>
    <dgm:cxn modelId="{D1DD4971-F9A3-40CD-9846-C5B22F2B7F9B}" type="presOf" srcId="{78D8E002-D1FF-4538-876E-E3AFBEBB6607}" destId="{B473A6D7-CC77-402A-8159-C9443F151F30}" srcOrd="1" destOrd="1" presId="urn:microsoft.com/office/officeart/2005/8/layout/hProcess4"/>
    <dgm:cxn modelId="{418F55B7-A6D9-4722-BA02-9B30B7A3DF55}" type="presOf" srcId="{35335BD8-57EE-4313-986F-9FEC28180C4E}" destId="{C113E170-0C75-4856-BFA6-02F9F4480167}" srcOrd="0" destOrd="0" presId="urn:microsoft.com/office/officeart/2005/8/layout/hProcess4"/>
    <dgm:cxn modelId="{745E7BD7-0AC4-4A75-8226-7CDC75E75FFF}" type="presParOf" srcId="{92154C0D-3BB7-40B4-A64E-F2C54FF67B86}" destId="{7A7EF84C-E793-4F97-912C-874FCC8258DA}" srcOrd="0" destOrd="0" presId="urn:microsoft.com/office/officeart/2005/8/layout/hProcess4"/>
    <dgm:cxn modelId="{45661E19-DE5F-4940-8A15-3DD28B156251}" type="presParOf" srcId="{92154C0D-3BB7-40B4-A64E-F2C54FF67B86}" destId="{E2709D8C-4E56-42CD-8B81-6AF1C8143029}" srcOrd="1" destOrd="0" presId="urn:microsoft.com/office/officeart/2005/8/layout/hProcess4"/>
    <dgm:cxn modelId="{08C026ED-9344-49EA-8AE7-AD41842387B9}" type="presParOf" srcId="{92154C0D-3BB7-40B4-A64E-F2C54FF67B86}" destId="{123B2CAE-2BD3-477C-803B-0E052FA5A6CD}" srcOrd="2" destOrd="0" presId="urn:microsoft.com/office/officeart/2005/8/layout/hProcess4"/>
    <dgm:cxn modelId="{F4DF5872-A175-479F-B486-5154654DF1D8}" type="presParOf" srcId="{123B2CAE-2BD3-477C-803B-0E052FA5A6CD}" destId="{11C1C3FD-272A-43E9-BB85-5B5FD0D798BC}" srcOrd="0" destOrd="0" presId="urn:microsoft.com/office/officeart/2005/8/layout/hProcess4"/>
    <dgm:cxn modelId="{BFDD5D7A-D729-4EAE-9032-80FA77B440D7}" type="presParOf" srcId="{11C1C3FD-272A-43E9-BB85-5B5FD0D798BC}" destId="{27FDD8C4-BB0E-42A6-83B3-F3F0A76D9888}" srcOrd="0" destOrd="0" presId="urn:microsoft.com/office/officeart/2005/8/layout/hProcess4"/>
    <dgm:cxn modelId="{A3622FD3-FB28-416E-96C8-02983C903C88}" type="presParOf" srcId="{11C1C3FD-272A-43E9-BB85-5B5FD0D798BC}" destId="{21776D5D-1F37-4F76-AF62-EA5C0A34156C}" srcOrd="1" destOrd="0" presId="urn:microsoft.com/office/officeart/2005/8/layout/hProcess4"/>
    <dgm:cxn modelId="{DD96A65C-D070-43D4-9268-B523E070421D}" type="presParOf" srcId="{11C1C3FD-272A-43E9-BB85-5B5FD0D798BC}" destId="{391D76C5-658C-4332-814C-657F37A955A5}" srcOrd="2" destOrd="0" presId="urn:microsoft.com/office/officeart/2005/8/layout/hProcess4"/>
    <dgm:cxn modelId="{97C04302-2EC1-4DB1-8100-3D49D61D5571}" type="presParOf" srcId="{11C1C3FD-272A-43E9-BB85-5B5FD0D798BC}" destId="{26517E1B-4428-4E7B-A9C8-5DC9D46221D9}" srcOrd="3" destOrd="0" presId="urn:microsoft.com/office/officeart/2005/8/layout/hProcess4"/>
    <dgm:cxn modelId="{41B2DAA6-D67E-429B-89CC-8BD971B26F93}" type="presParOf" srcId="{11C1C3FD-272A-43E9-BB85-5B5FD0D798BC}" destId="{0A9999F9-0EC4-43F8-BE43-76FD5C3B7FDD}" srcOrd="4" destOrd="0" presId="urn:microsoft.com/office/officeart/2005/8/layout/hProcess4"/>
    <dgm:cxn modelId="{4B4DFF43-E63C-44B2-A52D-773860FAC239}" type="presParOf" srcId="{123B2CAE-2BD3-477C-803B-0E052FA5A6CD}" destId="{87453ACE-51D5-42E1-AF68-D8B695611066}" srcOrd="1" destOrd="0" presId="urn:microsoft.com/office/officeart/2005/8/layout/hProcess4"/>
    <dgm:cxn modelId="{FAA07660-3808-4976-BBA8-7C8843CAD01D}" type="presParOf" srcId="{123B2CAE-2BD3-477C-803B-0E052FA5A6CD}" destId="{E89B369A-15CC-4155-A15E-370C224643C0}" srcOrd="2" destOrd="0" presId="urn:microsoft.com/office/officeart/2005/8/layout/hProcess4"/>
    <dgm:cxn modelId="{2A2BAF8F-61FE-46BA-B996-F8A5DB428369}" type="presParOf" srcId="{E89B369A-15CC-4155-A15E-370C224643C0}" destId="{766C7CAC-E310-4C66-9EE6-B2ADB4C2E089}" srcOrd="0" destOrd="0" presId="urn:microsoft.com/office/officeart/2005/8/layout/hProcess4"/>
    <dgm:cxn modelId="{237316BF-6157-4AAC-887C-488A363835D1}" type="presParOf" srcId="{E89B369A-15CC-4155-A15E-370C224643C0}" destId="{7E8985FA-8F2A-4F51-9066-E72427E3F676}" srcOrd="1" destOrd="0" presId="urn:microsoft.com/office/officeart/2005/8/layout/hProcess4"/>
    <dgm:cxn modelId="{AAC952B8-37B6-46B1-9CF9-D44264A46C7C}" type="presParOf" srcId="{E89B369A-15CC-4155-A15E-370C224643C0}" destId="{B473A6D7-CC77-402A-8159-C9443F151F30}" srcOrd="2" destOrd="0" presId="urn:microsoft.com/office/officeart/2005/8/layout/hProcess4"/>
    <dgm:cxn modelId="{6770ADD3-E52B-4F82-A802-6CFB88215119}" type="presParOf" srcId="{E89B369A-15CC-4155-A15E-370C224643C0}" destId="{4663C8FD-C457-49A6-9BCC-5D2AF8524626}" srcOrd="3" destOrd="0" presId="urn:microsoft.com/office/officeart/2005/8/layout/hProcess4"/>
    <dgm:cxn modelId="{113D2967-8740-4760-BECC-8F6DB2EDD8D6}" type="presParOf" srcId="{E89B369A-15CC-4155-A15E-370C224643C0}" destId="{D40F1D48-D7E6-46A6-B67D-2BDE81A2A734}" srcOrd="4" destOrd="0" presId="urn:microsoft.com/office/officeart/2005/8/layout/hProcess4"/>
    <dgm:cxn modelId="{FCB9F652-0FF7-406F-B977-43F858F0B01C}" type="presParOf" srcId="{123B2CAE-2BD3-477C-803B-0E052FA5A6CD}" destId="{7B44EC1D-DB1A-4076-B913-472DAD6547C6}" srcOrd="3" destOrd="0" presId="urn:microsoft.com/office/officeart/2005/8/layout/hProcess4"/>
    <dgm:cxn modelId="{737E7D1B-5007-4144-A213-FE18FACC02A0}" type="presParOf" srcId="{123B2CAE-2BD3-477C-803B-0E052FA5A6CD}" destId="{A277DA8B-D089-475F-9927-2090270BEE9A}" srcOrd="4" destOrd="0" presId="urn:microsoft.com/office/officeart/2005/8/layout/hProcess4"/>
    <dgm:cxn modelId="{204859C5-E088-4F83-93CF-310619D28EF6}" type="presParOf" srcId="{A277DA8B-D089-475F-9927-2090270BEE9A}" destId="{0AB1C19A-03B0-44ED-AFB9-6224225FBA0E}" srcOrd="0" destOrd="0" presId="urn:microsoft.com/office/officeart/2005/8/layout/hProcess4"/>
    <dgm:cxn modelId="{8F4E7577-DBEF-4611-844C-641B1138C89E}" type="presParOf" srcId="{A277DA8B-D089-475F-9927-2090270BEE9A}" destId="{712B9425-1693-47C0-BED2-E75178FE0851}" srcOrd="1" destOrd="0" presId="urn:microsoft.com/office/officeart/2005/8/layout/hProcess4"/>
    <dgm:cxn modelId="{F89406FD-6EA3-499D-A580-9FA04DD0A3A5}" type="presParOf" srcId="{A277DA8B-D089-475F-9927-2090270BEE9A}" destId="{096C713A-8D66-4A90-A859-11F6E2C2F650}" srcOrd="2" destOrd="0" presId="urn:microsoft.com/office/officeart/2005/8/layout/hProcess4"/>
    <dgm:cxn modelId="{5EBD82D1-E8FF-4173-985B-F3CF90EE59CE}" type="presParOf" srcId="{A277DA8B-D089-475F-9927-2090270BEE9A}" destId="{C113E170-0C75-4856-BFA6-02F9F4480167}" srcOrd="3" destOrd="0" presId="urn:microsoft.com/office/officeart/2005/8/layout/hProcess4"/>
    <dgm:cxn modelId="{37781CC6-8D95-4B3C-8A98-E452C0BDE1F0}" type="presParOf" srcId="{A277DA8B-D089-475F-9927-2090270BEE9A}" destId="{694FD3E4-C1FE-4842-80A7-A0DCE6932B0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AE0A8-4557-42BF-A29C-272E81D2121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02E22C2-60ED-4E57-A40D-46913CFC981A}">
      <dgm:prSet phldrT="[Text]"/>
      <dgm:spPr/>
      <dgm:t>
        <a:bodyPr/>
        <a:lstStyle/>
        <a:p>
          <a:r>
            <a:rPr lang="en-IN" dirty="0" smtClean="0"/>
            <a:t>PVR          ---RV dilation</a:t>
          </a:r>
          <a:endParaRPr lang="en-IN" dirty="0"/>
        </a:p>
      </dgm:t>
    </dgm:pt>
    <dgm:pt modelId="{CFA1CF30-C282-4272-96D0-5AC3CBC542DB}" type="parTrans" cxnId="{EB96A737-48F7-407A-AD33-A091EB8A3346}">
      <dgm:prSet/>
      <dgm:spPr/>
      <dgm:t>
        <a:bodyPr/>
        <a:lstStyle/>
        <a:p>
          <a:endParaRPr lang="en-IN"/>
        </a:p>
      </dgm:t>
    </dgm:pt>
    <dgm:pt modelId="{A14D0078-8724-4A9B-B260-A5E7E744162B}" type="sibTrans" cxnId="{EB96A737-48F7-407A-AD33-A091EB8A3346}">
      <dgm:prSet/>
      <dgm:spPr/>
      <dgm:t>
        <a:bodyPr/>
        <a:lstStyle/>
        <a:p>
          <a:endParaRPr lang="en-IN"/>
        </a:p>
      </dgm:t>
    </dgm:pt>
    <dgm:pt modelId="{3A274F07-87B7-4844-960C-53BC082C51FF}">
      <dgm:prSet phldrT="[Text]"/>
      <dgm:spPr/>
      <dgm:t>
        <a:bodyPr/>
        <a:lstStyle/>
        <a:p>
          <a:r>
            <a:rPr lang="en-IN" dirty="0" smtClean="0"/>
            <a:t>RV contraction time is prolonged</a:t>
          </a:r>
          <a:endParaRPr lang="en-IN" dirty="0"/>
        </a:p>
      </dgm:t>
    </dgm:pt>
    <dgm:pt modelId="{36E4D1E9-CD10-42DC-B3AE-47DABE78BA36}" type="parTrans" cxnId="{E4A7A774-D4EB-4504-875D-0020C7797EC8}">
      <dgm:prSet/>
      <dgm:spPr/>
      <dgm:t>
        <a:bodyPr/>
        <a:lstStyle/>
        <a:p>
          <a:endParaRPr lang="en-IN"/>
        </a:p>
      </dgm:t>
    </dgm:pt>
    <dgm:pt modelId="{66D969DD-0128-4208-B18F-F110B89CD768}" type="sibTrans" cxnId="{E4A7A774-D4EB-4504-875D-0020C7797EC8}">
      <dgm:prSet/>
      <dgm:spPr/>
      <dgm:t>
        <a:bodyPr/>
        <a:lstStyle/>
        <a:p>
          <a:endParaRPr lang="en-IN"/>
        </a:p>
      </dgm:t>
    </dgm:pt>
    <dgm:pt modelId="{D4B2319C-4C62-4CBC-8D54-1FD526CEC03D}">
      <dgm:prSet phldrT="[Text]"/>
      <dgm:spPr/>
      <dgm:t>
        <a:bodyPr/>
        <a:lstStyle/>
        <a:p>
          <a:r>
            <a:rPr lang="en-IN" dirty="0" err="1" smtClean="0"/>
            <a:t>Neurohormonal</a:t>
          </a:r>
          <a:r>
            <a:rPr lang="en-IN" dirty="0" smtClean="0"/>
            <a:t> activation—</a:t>
          </a:r>
          <a:r>
            <a:rPr lang="en-IN" dirty="0" err="1" smtClean="0"/>
            <a:t>inotropic</a:t>
          </a:r>
          <a:r>
            <a:rPr lang="en-IN" dirty="0" smtClean="0"/>
            <a:t> and </a:t>
          </a:r>
          <a:r>
            <a:rPr lang="en-IN" dirty="0" err="1" smtClean="0"/>
            <a:t>chronotropic</a:t>
          </a:r>
          <a:r>
            <a:rPr lang="en-IN" dirty="0" smtClean="0"/>
            <a:t> stimulation</a:t>
          </a:r>
          <a:endParaRPr lang="en-IN" dirty="0"/>
        </a:p>
      </dgm:t>
    </dgm:pt>
    <dgm:pt modelId="{A105308B-39E7-4BB8-830D-730850F7CDE4}" type="parTrans" cxnId="{611D70A6-44CC-44BD-BCDB-04255E498396}">
      <dgm:prSet/>
      <dgm:spPr/>
      <dgm:t>
        <a:bodyPr/>
        <a:lstStyle/>
        <a:p>
          <a:endParaRPr lang="en-IN"/>
        </a:p>
      </dgm:t>
    </dgm:pt>
    <dgm:pt modelId="{86AFB3BE-FAFD-436E-A496-606E9BF050F9}" type="sibTrans" cxnId="{611D70A6-44CC-44BD-BCDB-04255E498396}">
      <dgm:prSet/>
      <dgm:spPr/>
      <dgm:t>
        <a:bodyPr/>
        <a:lstStyle/>
        <a:p>
          <a:endParaRPr lang="en-IN"/>
        </a:p>
      </dgm:t>
    </dgm:pt>
    <dgm:pt modelId="{4A88F114-9B84-4672-BE26-42DF8C928F5B}">
      <dgm:prSet/>
      <dgm:spPr/>
      <dgm:t>
        <a:bodyPr/>
        <a:lstStyle/>
        <a:p>
          <a:r>
            <a:rPr lang="en-IN" dirty="0" smtClean="0"/>
            <a:t>Systemic vasoconstriction---INCREASE PAP—improving flow thro pulmonary vascular bed</a:t>
          </a:r>
          <a:endParaRPr lang="en-IN" dirty="0"/>
        </a:p>
      </dgm:t>
    </dgm:pt>
    <dgm:pt modelId="{C6ED9802-D5C2-45DD-B89C-74383D94559B}" type="parTrans" cxnId="{C72B2083-B0F0-4780-8D2B-D42B3C4DBA5A}">
      <dgm:prSet/>
      <dgm:spPr/>
      <dgm:t>
        <a:bodyPr/>
        <a:lstStyle/>
        <a:p>
          <a:endParaRPr lang="en-IN"/>
        </a:p>
      </dgm:t>
    </dgm:pt>
    <dgm:pt modelId="{9675F8DC-CA74-41B6-9E1B-939F9AB71135}" type="sibTrans" cxnId="{C72B2083-B0F0-4780-8D2B-D42B3C4DBA5A}">
      <dgm:prSet/>
      <dgm:spPr/>
      <dgm:t>
        <a:bodyPr/>
        <a:lstStyle/>
        <a:p>
          <a:endParaRPr lang="en-IN"/>
        </a:p>
      </dgm:t>
    </dgm:pt>
    <dgm:pt modelId="{5DA59055-A5DC-45E1-9C71-CB3EF81EE885}">
      <dgm:prSet/>
      <dgm:spPr/>
      <dgm:t>
        <a:bodyPr/>
        <a:lstStyle/>
        <a:p>
          <a:r>
            <a:rPr lang="en-IN" dirty="0" smtClean="0"/>
            <a:t>Temporarily stabilise SBP</a:t>
          </a:r>
          <a:endParaRPr lang="en-IN" dirty="0"/>
        </a:p>
      </dgm:t>
    </dgm:pt>
    <dgm:pt modelId="{6171C2D7-DA6F-4B3F-BF27-622F24F877D5}" type="parTrans" cxnId="{188BDF90-8B19-409F-A90A-58B988CCBDDF}">
      <dgm:prSet/>
      <dgm:spPr/>
      <dgm:t>
        <a:bodyPr/>
        <a:lstStyle/>
        <a:p>
          <a:endParaRPr lang="en-IN"/>
        </a:p>
      </dgm:t>
    </dgm:pt>
    <dgm:pt modelId="{CE2D0729-258A-4D5B-8B5D-4ED2C09F9323}" type="sibTrans" cxnId="{188BDF90-8B19-409F-A90A-58B988CCBDDF}">
      <dgm:prSet/>
      <dgm:spPr/>
      <dgm:t>
        <a:bodyPr/>
        <a:lstStyle/>
        <a:p>
          <a:endParaRPr lang="en-IN"/>
        </a:p>
      </dgm:t>
    </dgm:pt>
    <dgm:pt modelId="{40733B5F-4030-4624-92B4-7809DBABE2D6}">
      <dgm:prSet/>
      <dgm:spPr/>
      <dgm:t>
        <a:bodyPr/>
        <a:lstStyle/>
        <a:p>
          <a:endParaRPr lang="en-IN" dirty="0"/>
        </a:p>
      </dgm:t>
    </dgm:pt>
    <dgm:pt modelId="{68CC293A-2CA3-410E-B762-E40FAE5B95C7}" type="parTrans" cxnId="{C01C195D-A68C-4E6B-8AC6-E5026BB710DE}">
      <dgm:prSet/>
      <dgm:spPr/>
      <dgm:t>
        <a:bodyPr/>
        <a:lstStyle/>
        <a:p>
          <a:endParaRPr lang="en-IN"/>
        </a:p>
      </dgm:t>
    </dgm:pt>
    <dgm:pt modelId="{9A79AD07-E726-4BD8-B9E8-9D69B2196B3C}" type="sibTrans" cxnId="{C01C195D-A68C-4E6B-8AC6-E5026BB710DE}">
      <dgm:prSet/>
      <dgm:spPr/>
      <dgm:t>
        <a:bodyPr/>
        <a:lstStyle/>
        <a:p>
          <a:endParaRPr lang="en-IN"/>
        </a:p>
      </dgm:t>
    </dgm:pt>
    <dgm:pt modelId="{955A0646-E1B9-4191-AEC7-D61F5762D787}" type="pres">
      <dgm:prSet presAssocID="{FC1AE0A8-4557-42BF-A29C-272E81D2121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77E81D3-71EB-4496-8A98-F71D5BE22657}" type="pres">
      <dgm:prSet presAssocID="{FC1AE0A8-4557-42BF-A29C-272E81D21217}" presName="dummyMaxCanvas" presStyleCnt="0">
        <dgm:presLayoutVars/>
      </dgm:prSet>
      <dgm:spPr/>
    </dgm:pt>
    <dgm:pt modelId="{0868BE4C-F45B-4728-A140-0FF5B82B4FDE}" type="pres">
      <dgm:prSet presAssocID="{FC1AE0A8-4557-42BF-A29C-272E81D21217}" presName="FiveNodes_1" presStyleLbl="node1" presStyleIdx="0" presStyleCnt="5" custLinFactNeighborX="1203" custLinFactNeighborY="77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5BBA6C-8252-4B13-A3AD-980E2EBE6219}" type="pres">
      <dgm:prSet presAssocID="{FC1AE0A8-4557-42BF-A29C-272E81D2121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A8AEBC-C0CC-4FE1-9532-7ACF3816E932}" type="pres">
      <dgm:prSet presAssocID="{FC1AE0A8-4557-42BF-A29C-272E81D21217}" presName="FiveNodes_3" presStyleLbl="node1" presStyleIdx="2" presStyleCnt="5" custLinFactNeighborX="1900" custLinFactNeighborY="-329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2C4187-230A-4B99-A41B-C6298F8AD470}" type="pres">
      <dgm:prSet presAssocID="{FC1AE0A8-4557-42BF-A29C-272E81D2121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823EE9-E330-4469-BF2A-2F8398C1A77C}" type="pres">
      <dgm:prSet presAssocID="{FC1AE0A8-4557-42BF-A29C-272E81D21217}" presName="FiveNodes_5" presStyleLbl="node1" presStyleIdx="4" presStyleCnt="5" custScaleY="697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124396-BAF5-4D27-A071-54276F0FCFF0}" type="pres">
      <dgm:prSet presAssocID="{FC1AE0A8-4557-42BF-A29C-272E81D2121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94C724A-0DD4-4D3F-9290-88C666E7BA1A}" type="pres">
      <dgm:prSet presAssocID="{FC1AE0A8-4557-42BF-A29C-272E81D2121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699DDA-321E-45C9-9015-8D7B48E363BE}" type="pres">
      <dgm:prSet presAssocID="{FC1AE0A8-4557-42BF-A29C-272E81D2121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7ABD07-20EE-4E98-8155-9BEC01C991F4}" type="pres">
      <dgm:prSet presAssocID="{FC1AE0A8-4557-42BF-A29C-272E81D2121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39034B-2A50-4C0B-BF6E-4FE87137759F}" type="pres">
      <dgm:prSet presAssocID="{FC1AE0A8-4557-42BF-A29C-272E81D2121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9C2CDF-0BD1-4955-8894-448F0B8019DD}" type="pres">
      <dgm:prSet presAssocID="{FC1AE0A8-4557-42BF-A29C-272E81D2121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245B7F-8108-41EC-A880-52EC2A857CDC}" type="pres">
      <dgm:prSet presAssocID="{FC1AE0A8-4557-42BF-A29C-272E81D2121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E219C1-3CF1-4352-875F-4956D83B1E79}" type="pres">
      <dgm:prSet presAssocID="{FC1AE0A8-4557-42BF-A29C-272E81D2121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DCEBB2-98B0-48DF-B617-B1B251BAF6DB}" type="pres">
      <dgm:prSet presAssocID="{FC1AE0A8-4557-42BF-A29C-272E81D2121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D2545BA-15A6-49F3-933E-4897139A2F70}" type="presOf" srcId="{5DA59055-A5DC-45E1-9C71-CB3EF81EE885}" destId="{78823EE9-E330-4469-BF2A-2F8398C1A77C}" srcOrd="0" destOrd="0" presId="urn:microsoft.com/office/officeart/2005/8/layout/vProcess5"/>
    <dgm:cxn modelId="{C102AF9C-4C7E-43DC-B85B-370DAE258098}" type="presOf" srcId="{4A88F114-9B84-4672-BE26-42DF8C928F5B}" destId="{D6E219C1-3CF1-4352-875F-4956D83B1E79}" srcOrd="1" destOrd="0" presId="urn:microsoft.com/office/officeart/2005/8/layout/vProcess5"/>
    <dgm:cxn modelId="{EB401F48-46DC-41CE-81E7-D5F68E05A5DA}" type="presOf" srcId="{4A88F114-9B84-4672-BE26-42DF8C928F5B}" destId="{A32C4187-230A-4B99-A41B-C6298F8AD470}" srcOrd="0" destOrd="0" presId="urn:microsoft.com/office/officeart/2005/8/layout/vProcess5"/>
    <dgm:cxn modelId="{E4A7A774-D4EB-4504-875D-0020C7797EC8}" srcId="{FC1AE0A8-4557-42BF-A29C-272E81D21217}" destId="{3A274F07-87B7-4844-960C-53BC082C51FF}" srcOrd="1" destOrd="0" parTransId="{36E4D1E9-CD10-42DC-B3AE-47DABE78BA36}" sibTransId="{66D969DD-0128-4208-B18F-F110B89CD768}"/>
    <dgm:cxn modelId="{51D3158E-6EB7-4B51-A75E-E9A41841986C}" type="presOf" srcId="{3A274F07-87B7-4844-960C-53BC082C51FF}" destId="{019C2CDF-0BD1-4955-8894-448F0B8019DD}" srcOrd="1" destOrd="0" presId="urn:microsoft.com/office/officeart/2005/8/layout/vProcess5"/>
    <dgm:cxn modelId="{CD1DF693-B065-4EBF-802B-74B8C1062800}" type="presOf" srcId="{A14D0078-8724-4A9B-B260-A5E7E744162B}" destId="{D8124396-BAF5-4D27-A071-54276F0FCFF0}" srcOrd="0" destOrd="0" presId="urn:microsoft.com/office/officeart/2005/8/layout/vProcess5"/>
    <dgm:cxn modelId="{CF9746F1-D693-4567-BFCD-1E51D9AF7BA0}" type="presOf" srcId="{5DA59055-A5DC-45E1-9C71-CB3EF81EE885}" destId="{82DCEBB2-98B0-48DF-B617-B1B251BAF6DB}" srcOrd="1" destOrd="0" presId="urn:microsoft.com/office/officeart/2005/8/layout/vProcess5"/>
    <dgm:cxn modelId="{D27E1E56-5A8B-49DB-A5F4-0F3F6DCAF3EA}" type="presOf" srcId="{702E22C2-60ED-4E57-A40D-46913CFC981A}" destId="{EF39034B-2A50-4C0B-BF6E-4FE87137759F}" srcOrd="1" destOrd="0" presId="urn:microsoft.com/office/officeart/2005/8/layout/vProcess5"/>
    <dgm:cxn modelId="{ADD7A7D4-A04B-401B-868A-13C23A95D50B}" type="presOf" srcId="{9675F8DC-CA74-41B6-9E1B-939F9AB71135}" destId="{CC7ABD07-20EE-4E98-8155-9BEC01C991F4}" srcOrd="0" destOrd="0" presId="urn:microsoft.com/office/officeart/2005/8/layout/vProcess5"/>
    <dgm:cxn modelId="{483B9514-A5C0-4520-93F5-E8C57B1BB471}" type="presOf" srcId="{66D969DD-0128-4208-B18F-F110B89CD768}" destId="{A94C724A-0DD4-4D3F-9290-88C666E7BA1A}" srcOrd="0" destOrd="0" presId="urn:microsoft.com/office/officeart/2005/8/layout/vProcess5"/>
    <dgm:cxn modelId="{321B020D-A04A-47ED-9B3E-00C19B3DBA46}" type="presOf" srcId="{FC1AE0A8-4557-42BF-A29C-272E81D21217}" destId="{955A0646-E1B9-4191-AEC7-D61F5762D787}" srcOrd="0" destOrd="0" presId="urn:microsoft.com/office/officeart/2005/8/layout/vProcess5"/>
    <dgm:cxn modelId="{C72B2083-B0F0-4780-8D2B-D42B3C4DBA5A}" srcId="{FC1AE0A8-4557-42BF-A29C-272E81D21217}" destId="{4A88F114-9B84-4672-BE26-42DF8C928F5B}" srcOrd="3" destOrd="0" parTransId="{C6ED9802-D5C2-45DD-B89C-74383D94559B}" sibTransId="{9675F8DC-CA74-41B6-9E1B-939F9AB71135}"/>
    <dgm:cxn modelId="{188BDF90-8B19-409F-A90A-58B988CCBDDF}" srcId="{FC1AE0A8-4557-42BF-A29C-272E81D21217}" destId="{5DA59055-A5DC-45E1-9C71-CB3EF81EE885}" srcOrd="4" destOrd="0" parTransId="{6171C2D7-DA6F-4B3F-BF27-622F24F877D5}" sibTransId="{CE2D0729-258A-4D5B-8B5D-4ED2C09F9323}"/>
    <dgm:cxn modelId="{EB3D287D-3291-400F-82CC-FCD0BB7B5E87}" type="presOf" srcId="{40733B5F-4030-4624-92B4-7809DBABE2D6}" destId="{0868BE4C-F45B-4728-A140-0FF5B82B4FDE}" srcOrd="0" destOrd="1" presId="urn:microsoft.com/office/officeart/2005/8/layout/vProcess5"/>
    <dgm:cxn modelId="{64352FF1-A3E6-48C9-AFF1-6ABFD1516355}" type="presOf" srcId="{D4B2319C-4C62-4CBC-8D54-1FD526CEC03D}" destId="{52A8AEBC-C0CC-4FE1-9532-7ACF3816E932}" srcOrd="0" destOrd="0" presId="urn:microsoft.com/office/officeart/2005/8/layout/vProcess5"/>
    <dgm:cxn modelId="{0154D07B-0837-484E-AAEC-7DE8CEE406E4}" type="presOf" srcId="{40733B5F-4030-4624-92B4-7809DBABE2D6}" destId="{EF39034B-2A50-4C0B-BF6E-4FE87137759F}" srcOrd="1" destOrd="1" presId="urn:microsoft.com/office/officeart/2005/8/layout/vProcess5"/>
    <dgm:cxn modelId="{9F137DBF-4A52-4C69-9B54-583BE41CDBD7}" type="presOf" srcId="{3A274F07-87B7-4844-960C-53BC082C51FF}" destId="{B85BBA6C-8252-4B13-A3AD-980E2EBE6219}" srcOrd="0" destOrd="0" presId="urn:microsoft.com/office/officeart/2005/8/layout/vProcess5"/>
    <dgm:cxn modelId="{C01C195D-A68C-4E6B-8AC6-E5026BB710DE}" srcId="{702E22C2-60ED-4E57-A40D-46913CFC981A}" destId="{40733B5F-4030-4624-92B4-7809DBABE2D6}" srcOrd="0" destOrd="0" parTransId="{68CC293A-2CA3-410E-B762-E40FAE5B95C7}" sibTransId="{9A79AD07-E726-4BD8-B9E8-9D69B2196B3C}"/>
    <dgm:cxn modelId="{FE7E2A64-A01F-40AC-8385-FBD449F98900}" type="presOf" srcId="{D4B2319C-4C62-4CBC-8D54-1FD526CEC03D}" destId="{B6245B7F-8108-41EC-A880-52EC2A857CDC}" srcOrd="1" destOrd="0" presId="urn:microsoft.com/office/officeart/2005/8/layout/vProcess5"/>
    <dgm:cxn modelId="{EB96A737-48F7-407A-AD33-A091EB8A3346}" srcId="{FC1AE0A8-4557-42BF-A29C-272E81D21217}" destId="{702E22C2-60ED-4E57-A40D-46913CFC981A}" srcOrd="0" destOrd="0" parTransId="{CFA1CF30-C282-4272-96D0-5AC3CBC542DB}" sibTransId="{A14D0078-8724-4A9B-B260-A5E7E744162B}"/>
    <dgm:cxn modelId="{D223B0C8-53C6-42BD-B608-A446D7365B03}" type="presOf" srcId="{702E22C2-60ED-4E57-A40D-46913CFC981A}" destId="{0868BE4C-F45B-4728-A140-0FF5B82B4FDE}" srcOrd="0" destOrd="0" presId="urn:microsoft.com/office/officeart/2005/8/layout/vProcess5"/>
    <dgm:cxn modelId="{611D70A6-44CC-44BD-BCDB-04255E498396}" srcId="{FC1AE0A8-4557-42BF-A29C-272E81D21217}" destId="{D4B2319C-4C62-4CBC-8D54-1FD526CEC03D}" srcOrd="2" destOrd="0" parTransId="{A105308B-39E7-4BB8-830D-730850F7CDE4}" sibTransId="{86AFB3BE-FAFD-436E-A496-606E9BF050F9}"/>
    <dgm:cxn modelId="{102F58EC-CCDE-4859-9BD8-288246D8502D}" type="presOf" srcId="{86AFB3BE-FAFD-436E-A496-606E9BF050F9}" destId="{4A699DDA-321E-45C9-9015-8D7B48E363BE}" srcOrd="0" destOrd="0" presId="urn:microsoft.com/office/officeart/2005/8/layout/vProcess5"/>
    <dgm:cxn modelId="{6A6F9A90-E118-40A7-84CD-F88B270AA8DC}" type="presParOf" srcId="{955A0646-E1B9-4191-AEC7-D61F5762D787}" destId="{977E81D3-71EB-4496-8A98-F71D5BE22657}" srcOrd="0" destOrd="0" presId="urn:microsoft.com/office/officeart/2005/8/layout/vProcess5"/>
    <dgm:cxn modelId="{D779D8A4-91E2-401C-BFAE-93D0F60755B9}" type="presParOf" srcId="{955A0646-E1B9-4191-AEC7-D61F5762D787}" destId="{0868BE4C-F45B-4728-A140-0FF5B82B4FDE}" srcOrd="1" destOrd="0" presId="urn:microsoft.com/office/officeart/2005/8/layout/vProcess5"/>
    <dgm:cxn modelId="{5E96B58B-FC6C-41DC-8ABC-ED1F6B6C0682}" type="presParOf" srcId="{955A0646-E1B9-4191-AEC7-D61F5762D787}" destId="{B85BBA6C-8252-4B13-A3AD-980E2EBE6219}" srcOrd="2" destOrd="0" presId="urn:microsoft.com/office/officeart/2005/8/layout/vProcess5"/>
    <dgm:cxn modelId="{95002D79-60A8-4C8C-8936-A5354D49ED6A}" type="presParOf" srcId="{955A0646-E1B9-4191-AEC7-D61F5762D787}" destId="{52A8AEBC-C0CC-4FE1-9532-7ACF3816E932}" srcOrd="3" destOrd="0" presId="urn:microsoft.com/office/officeart/2005/8/layout/vProcess5"/>
    <dgm:cxn modelId="{88937529-587D-4A25-B6CB-A662A6E041C5}" type="presParOf" srcId="{955A0646-E1B9-4191-AEC7-D61F5762D787}" destId="{A32C4187-230A-4B99-A41B-C6298F8AD470}" srcOrd="4" destOrd="0" presId="urn:microsoft.com/office/officeart/2005/8/layout/vProcess5"/>
    <dgm:cxn modelId="{960AFE4B-6AF8-43CA-A108-EF080541666A}" type="presParOf" srcId="{955A0646-E1B9-4191-AEC7-D61F5762D787}" destId="{78823EE9-E330-4469-BF2A-2F8398C1A77C}" srcOrd="5" destOrd="0" presId="urn:microsoft.com/office/officeart/2005/8/layout/vProcess5"/>
    <dgm:cxn modelId="{F57392A4-3C3D-4168-9F48-C80FAD667367}" type="presParOf" srcId="{955A0646-E1B9-4191-AEC7-D61F5762D787}" destId="{D8124396-BAF5-4D27-A071-54276F0FCFF0}" srcOrd="6" destOrd="0" presId="urn:microsoft.com/office/officeart/2005/8/layout/vProcess5"/>
    <dgm:cxn modelId="{D7B9A566-A8A5-4950-A8D3-54735E3B264E}" type="presParOf" srcId="{955A0646-E1B9-4191-AEC7-D61F5762D787}" destId="{A94C724A-0DD4-4D3F-9290-88C666E7BA1A}" srcOrd="7" destOrd="0" presId="urn:microsoft.com/office/officeart/2005/8/layout/vProcess5"/>
    <dgm:cxn modelId="{3E7805DB-50C5-4612-A6A2-A410DE4744F0}" type="presParOf" srcId="{955A0646-E1B9-4191-AEC7-D61F5762D787}" destId="{4A699DDA-321E-45C9-9015-8D7B48E363BE}" srcOrd="8" destOrd="0" presId="urn:microsoft.com/office/officeart/2005/8/layout/vProcess5"/>
    <dgm:cxn modelId="{0780B52D-7C96-488F-B4CD-0055B72A66DA}" type="presParOf" srcId="{955A0646-E1B9-4191-AEC7-D61F5762D787}" destId="{CC7ABD07-20EE-4E98-8155-9BEC01C991F4}" srcOrd="9" destOrd="0" presId="urn:microsoft.com/office/officeart/2005/8/layout/vProcess5"/>
    <dgm:cxn modelId="{2B85ABC5-1AE8-41D3-9D04-C6572F85C0FB}" type="presParOf" srcId="{955A0646-E1B9-4191-AEC7-D61F5762D787}" destId="{EF39034B-2A50-4C0B-BF6E-4FE87137759F}" srcOrd="10" destOrd="0" presId="urn:microsoft.com/office/officeart/2005/8/layout/vProcess5"/>
    <dgm:cxn modelId="{34701C68-DDD2-4457-8EE1-14A2A39A6518}" type="presParOf" srcId="{955A0646-E1B9-4191-AEC7-D61F5762D787}" destId="{019C2CDF-0BD1-4955-8894-448F0B8019DD}" srcOrd="11" destOrd="0" presId="urn:microsoft.com/office/officeart/2005/8/layout/vProcess5"/>
    <dgm:cxn modelId="{09D942FF-F2FD-49E8-98A4-C90639EAD026}" type="presParOf" srcId="{955A0646-E1B9-4191-AEC7-D61F5762D787}" destId="{B6245B7F-8108-41EC-A880-52EC2A857CDC}" srcOrd="12" destOrd="0" presId="urn:microsoft.com/office/officeart/2005/8/layout/vProcess5"/>
    <dgm:cxn modelId="{DA36B86A-C5DA-44DD-B323-5A4C69D7BEEE}" type="presParOf" srcId="{955A0646-E1B9-4191-AEC7-D61F5762D787}" destId="{D6E219C1-3CF1-4352-875F-4956D83B1E79}" srcOrd="13" destOrd="0" presId="urn:microsoft.com/office/officeart/2005/8/layout/vProcess5"/>
    <dgm:cxn modelId="{159BCBF2-BE47-49E7-B8B1-8D4C0D12D0DC}" type="presParOf" srcId="{955A0646-E1B9-4191-AEC7-D61F5762D787}" destId="{82DCEBB2-98B0-48DF-B617-B1B251BAF6D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CEAE7-79CE-4E01-BB19-B3EC3D8EB13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5539DF0-70F7-4F77-B20A-9165970277B5}">
      <dgm:prSet phldrT="[Text]" custT="1"/>
      <dgm:spPr/>
      <dgm:t>
        <a:bodyPr/>
        <a:lstStyle/>
        <a:p>
          <a:r>
            <a:rPr lang="en-IN" sz="2000" dirty="0" smtClean="0"/>
            <a:t>Non preconditioned thin walled RV– limited adaption—unable to generate MPAP  above 40 mmHg</a:t>
          </a:r>
          <a:endParaRPr lang="en-IN" sz="2000" dirty="0"/>
        </a:p>
      </dgm:t>
    </dgm:pt>
    <dgm:pt modelId="{D38B8203-FD59-4265-93C9-699BF4BDE3AF}" type="parTrans" cxnId="{599A815D-A055-492A-82B5-DCAFD167B107}">
      <dgm:prSet/>
      <dgm:spPr/>
      <dgm:t>
        <a:bodyPr/>
        <a:lstStyle/>
        <a:p>
          <a:endParaRPr lang="en-IN"/>
        </a:p>
      </dgm:t>
    </dgm:pt>
    <dgm:pt modelId="{C169AC9B-B79B-41B4-BD22-AB7C8AC7D915}" type="sibTrans" cxnId="{599A815D-A055-492A-82B5-DCAFD167B107}">
      <dgm:prSet/>
      <dgm:spPr/>
      <dgm:t>
        <a:bodyPr/>
        <a:lstStyle/>
        <a:p>
          <a:endParaRPr lang="en-IN"/>
        </a:p>
      </dgm:t>
    </dgm:pt>
    <dgm:pt modelId="{37117D19-29EB-4865-8ED2-76AB48E6F175}">
      <dgm:prSet phldrT="[Text]"/>
      <dgm:spPr/>
      <dgm:t>
        <a:bodyPr/>
        <a:lstStyle/>
        <a:p>
          <a:r>
            <a:rPr lang="en-IN" dirty="0" smtClean="0"/>
            <a:t>Prolongation of RV contraction time into early diastole—leftward bowing of IVS</a:t>
          </a:r>
          <a:endParaRPr lang="en-IN" dirty="0"/>
        </a:p>
      </dgm:t>
    </dgm:pt>
    <dgm:pt modelId="{BEED5D2C-5EF8-4E03-B067-6F64CC70CC08}" type="parTrans" cxnId="{AF9A12EB-0DD1-42E2-93FC-6AD65666D9D1}">
      <dgm:prSet/>
      <dgm:spPr/>
      <dgm:t>
        <a:bodyPr/>
        <a:lstStyle/>
        <a:p>
          <a:endParaRPr lang="en-IN"/>
        </a:p>
      </dgm:t>
    </dgm:pt>
    <dgm:pt modelId="{70D11AA9-10A7-4C44-8889-63129A5984B9}" type="sibTrans" cxnId="{AF9A12EB-0DD1-42E2-93FC-6AD65666D9D1}">
      <dgm:prSet/>
      <dgm:spPr/>
      <dgm:t>
        <a:bodyPr/>
        <a:lstStyle/>
        <a:p>
          <a:endParaRPr lang="en-IN"/>
        </a:p>
      </dgm:t>
    </dgm:pt>
    <dgm:pt modelId="{3A4DE3C1-3038-49E4-B794-B05B053B063A}">
      <dgm:prSet phldrT="[Text]"/>
      <dgm:spPr/>
      <dgm:t>
        <a:bodyPr/>
        <a:lstStyle/>
        <a:p>
          <a:r>
            <a:rPr lang="en-IN" dirty="0" smtClean="0"/>
            <a:t>RBBB- exacerbates </a:t>
          </a:r>
          <a:r>
            <a:rPr lang="en-IN" dirty="0" err="1" smtClean="0"/>
            <a:t>desynchronisation</a:t>
          </a:r>
          <a:r>
            <a:rPr lang="en-IN" dirty="0" smtClean="0"/>
            <a:t> of ventricles</a:t>
          </a:r>
          <a:endParaRPr lang="en-IN" dirty="0"/>
        </a:p>
      </dgm:t>
    </dgm:pt>
    <dgm:pt modelId="{BBA0F68C-82E4-453D-825A-37E366921759}" type="parTrans" cxnId="{80A01A8C-FDE5-4F3F-A715-6EDC7345E960}">
      <dgm:prSet/>
      <dgm:spPr/>
      <dgm:t>
        <a:bodyPr/>
        <a:lstStyle/>
        <a:p>
          <a:endParaRPr lang="en-IN"/>
        </a:p>
      </dgm:t>
    </dgm:pt>
    <dgm:pt modelId="{A987FAA2-7016-4B3E-8A4A-E6BF9417F194}" type="sibTrans" cxnId="{80A01A8C-FDE5-4F3F-A715-6EDC7345E960}">
      <dgm:prSet/>
      <dgm:spPr/>
      <dgm:t>
        <a:bodyPr/>
        <a:lstStyle/>
        <a:p>
          <a:endParaRPr lang="en-IN"/>
        </a:p>
      </dgm:t>
    </dgm:pt>
    <dgm:pt modelId="{9E393FE3-9E02-46A1-8791-54CBE715D0A7}">
      <dgm:prSet/>
      <dgm:spPr/>
      <dgm:t>
        <a:bodyPr/>
        <a:lstStyle/>
        <a:p>
          <a:r>
            <a:rPr lang="en-IN" dirty="0" smtClean="0"/>
            <a:t>LV filling is impeded- CO reduced– </a:t>
          </a:r>
          <a:endParaRPr lang="en-IN" dirty="0"/>
        </a:p>
      </dgm:t>
    </dgm:pt>
    <dgm:pt modelId="{A6A3DD54-F59E-4E6B-A55C-3AB15547388A}" type="parTrans" cxnId="{3C20D78C-321B-4D39-8F3A-C5850B901559}">
      <dgm:prSet/>
      <dgm:spPr/>
      <dgm:t>
        <a:bodyPr/>
        <a:lstStyle/>
        <a:p>
          <a:endParaRPr lang="en-IN"/>
        </a:p>
      </dgm:t>
    </dgm:pt>
    <dgm:pt modelId="{1270A024-4455-4453-BD57-09FED224CD3B}" type="sibTrans" cxnId="{3C20D78C-321B-4D39-8F3A-C5850B901559}">
      <dgm:prSet/>
      <dgm:spPr/>
      <dgm:t>
        <a:bodyPr/>
        <a:lstStyle/>
        <a:p>
          <a:endParaRPr lang="en-IN"/>
        </a:p>
      </dgm:t>
    </dgm:pt>
    <dgm:pt modelId="{1C3AF654-D005-4679-93CB-3BA7E42F45BC}">
      <dgm:prSet/>
      <dgm:spPr/>
      <dgm:t>
        <a:bodyPr/>
        <a:lstStyle/>
        <a:p>
          <a:r>
            <a:rPr lang="en-IN" dirty="0" smtClean="0"/>
            <a:t>Systemic hypotension and hemodynamic instability</a:t>
          </a:r>
          <a:endParaRPr lang="en-IN" dirty="0"/>
        </a:p>
      </dgm:t>
    </dgm:pt>
    <dgm:pt modelId="{11236C63-B10A-4523-8074-DD91F14B1B8B}" type="parTrans" cxnId="{8CF7CF72-1748-4359-B21A-4DE5B7C32FD0}">
      <dgm:prSet/>
      <dgm:spPr/>
      <dgm:t>
        <a:bodyPr/>
        <a:lstStyle/>
        <a:p>
          <a:endParaRPr lang="en-IN"/>
        </a:p>
      </dgm:t>
    </dgm:pt>
    <dgm:pt modelId="{317B2B13-25C5-45F9-BFD2-7857C7C68153}" type="sibTrans" cxnId="{8CF7CF72-1748-4359-B21A-4DE5B7C32FD0}">
      <dgm:prSet/>
      <dgm:spPr/>
      <dgm:t>
        <a:bodyPr/>
        <a:lstStyle/>
        <a:p>
          <a:endParaRPr lang="en-IN"/>
        </a:p>
      </dgm:t>
    </dgm:pt>
    <dgm:pt modelId="{088CB698-A65D-49A8-8BEF-15D1B21182B4}">
      <dgm:prSet/>
      <dgm:spPr/>
      <dgm:t>
        <a:bodyPr/>
        <a:lstStyle/>
        <a:p>
          <a:endParaRPr lang="en-IN"/>
        </a:p>
      </dgm:t>
    </dgm:pt>
    <dgm:pt modelId="{4F85E465-5737-4A6A-BDFE-888A6B743247}" type="parTrans" cxnId="{5CAE04DD-6927-4B9B-828F-742B7361123E}">
      <dgm:prSet/>
      <dgm:spPr/>
      <dgm:t>
        <a:bodyPr/>
        <a:lstStyle/>
        <a:p>
          <a:endParaRPr lang="en-IN"/>
        </a:p>
      </dgm:t>
    </dgm:pt>
    <dgm:pt modelId="{8E16D63A-9B9D-471A-9B61-F7400DBDAFC1}" type="sibTrans" cxnId="{5CAE04DD-6927-4B9B-828F-742B7361123E}">
      <dgm:prSet/>
      <dgm:spPr/>
      <dgm:t>
        <a:bodyPr/>
        <a:lstStyle/>
        <a:p>
          <a:endParaRPr lang="en-IN"/>
        </a:p>
      </dgm:t>
    </dgm:pt>
    <dgm:pt modelId="{11FE0965-02CC-4062-9549-1E859038BCC4}" type="pres">
      <dgm:prSet presAssocID="{58CCEAE7-79CE-4E01-BB19-B3EC3D8EB13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C732873-FA13-4406-ACCC-C8EBBEC79B04}" type="pres">
      <dgm:prSet presAssocID="{58CCEAE7-79CE-4E01-BB19-B3EC3D8EB133}" presName="dummyMaxCanvas" presStyleCnt="0">
        <dgm:presLayoutVars/>
      </dgm:prSet>
      <dgm:spPr/>
    </dgm:pt>
    <dgm:pt modelId="{E81D236E-BEFB-4F17-A688-9B5806E6BF9E}" type="pres">
      <dgm:prSet presAssocID="{58CCEAE7-79CE-4E01-BB19-B3EC3D8EB13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1ACCCD-8CB4-4DCC-9AF7-FCBF9A7B8A86}" type="pres">
      <dgm:prSet presAssocID="{58CCEAE7-79CE-4E01-BB19-B3EC3D8EB13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F82454-642F-4F68-80D1-D4FBB2F4D1DA}" type="pres">
      <dgm:prSet presAssocID="{58CCEAE7-79CE-4E01-BB19-B3EC3D8EB13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9F5462-7AE9-4A29-9964-EE1974F04768}" type="pres">
      <dgm:prSet presAssocID="{58CCEAE7-79CE-4E01-BB19-B3EC3D8EB13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63B6CB-3182-4211-91FC-451A2412BF67}" type="pres">
      <dgm:prSet presAssocID="{58CCEAE7-79CE-4E01-BB19-B3EC3D8EB13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925813-FA7D-46C6-8A4D-980F2838E3F4}" type="pres">
      <dgm:prSet presAssocID="{58CCEAE7-79CE-4E01-BB19-B3EC3D8EB13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FC20D9-1EB7-49FE-8846-D86CB462B1A5}" type="pres">
      <dgm:prSet presAssocID="{58CCEAE7-79CE-4E01-BB19-B3EC3D8EB13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CFA47A-2A8D-4ADE-99EC-2CFA535A6E5A}" type="pres">
      <dgm:prSet presAssocID="{58CCEAE7-79CE-4E01-BB19-B3EC3D8EB13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B463A4-2DB1-476E-8BB2-5E3AA646F4EF}" type="pres">
      <dgm:prSet presAssocID="{58CCEAE7-79CE-4E01-BB19-B3EC3D8EB13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0E9B0DE-427E-4CD9-951D-A9D4B7758508}" type="pres">
      <dgm:prSet presAssocID="{58CCEAE7-79CE-4E01-BB19-B3EC3D8EB13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BB58A9D-B26A-4457-A3AC-39CF9AE5D12A}" type="pres">
      <dgm:prSet presAssocID="{58CCEAE7-79CE-4E01-BB19-B3EC3D8EB13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CDEAA6-1E74-4129-B0B7-A565B1514820}" type="pres">
      <dgm:prSet presAssocID="{58CCEAE7-79CE-4E01-BB19-B3EC3D8EB13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3CC077-4381-4246-AE20-06E38AB80265}" type="pres">
      <dgm:prSet presAssocID="{58CCEAE7-79CE-4E01-BB19-B3EC3D8EB13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60FCD7-626C-4A0C-8017-1D0FC4DED712}" type="pres">
      <dgm:prSet presAssocID="{58CCEAE7-79CE-4E01-BB19-B3EC3D8EB13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F9A12EB-0DD1-42E2-93FC-6AD65666D9D1}" srcId="{58CCEAE7-79CE-4E01-BB19-B3EC3D8EB133}" destId="{37117D19-29EB-4865-8ED2-76AB48E6F175}" srcOrd="1" destOrd="0" parTransId="{BEED5D2C-5EF8-4E03-B067-6F64CC70CC08}" sibTransId="{70D11AA9-10A7-4C44-8889-63129A5984B9}"/>
    <dgm:cxn modelId="{9F0AF8D3-40D3-4A7C-902D-D1F5008EA4A2}" type="presOf" srcId="{9E393FE3-9E02-46A1-8791-54CBE715D0A7}" destId="{0A3CC077-4381-4246-AE20-06E38AB80265}" srcOrd="1" destOrd="0" presId="urn:microsoft.com/office/officeart/2005/8/layout/vProcess5"/>
    <dgm:cxn modelId="{599A815D-A055-492A-82B5-DCAFD167B107}" srcId="{58CCEAE7-79CE-4E01-BB19-B3EC3D8EB133}" destId="{C5539DF0-70F7-4F77-B20A-9165970277B5}" srcOrd="0" destOrd="0" parTransId="{D38B8203-FD59-4265-93C9-699BF4BDE3AF}" sibTransId="{C169AC9B-B79B-41B4-BD22-AB7C8AC7D915}"/>
    <dgm:cxn modelId="{87D36864-7DF5-4A28-B734-EFE1C01C1992}" type="presOf" srcId="{3A4DE3C1-3038-49E4-B794-B05B053B063A}" destId="{C0F82454-642F-4F68-80D1-D4FBB2F4D1DA}" srcOrd="0" destOrd="0" presId="urn:microsoft.com/office/officeart/2005/8/layout/vProcess5"/>
    <dgm:cxn modelId="{59B22600-B80D-4EB6-B570-78563F17E389}" type="presOf" srcId="{37117D19-29EB-4865-8ED2-76AB48E6F175}" destId="{EA1ACCCD-8CB4-4DCC-9AF7-FCBF9A7B8A86}" srcOrd="0" destOrd="0" presId="urn:microsoft.com/office/officeart/2005/8/layout/vProcess5"/>
    <dgm:cxn modelId="{07EFDEB2-1346-4F1F-A999-52207FD0FC8A}" type="presOf" srcId="{A987FAA2-7016-4B3E-8A4A-E6BF9417F194}" destId="{62CFA47A-2A8D-4ADE-99EC-2CFA535A6E5A}" srcOrd="0" destOrd="0" presId="urn:microsoft.com/office/officeart/2005/8/layout/vProcess5"/>
    <dgm:cxn modelId="{3490A53C-65CB-4D89-8E1E-33A0EC5C33EA}" type="presOf" srcId="{1C3AF654-D005-4679-93CB-3BA7E42F45BC}" destId="{F263B6CB-3182-4211-91FC-451A2412BF67}" srcOrd="0" destOrd="0" presId="urn:microsoft.com/office/officeart/2005/8/layout/vProcess5"/>
    <dgm:cxn modelId="{3C20D78C-321B-4D39-8F3A-C5850B901559}" srcId="{58CCEAE7-79CE-4E01-BB19-B3EC3D8EB133}" destId="{9E393FE3-9E02-46A1-8791-54CBE715D0A7}" srcOrd="3" destOrd="0" parTransId="{A6A3DD54-F59E-4E6B-A55C-3AB15547388A}" sibTransId="{1270A024-4455-4453-BD57-09FED224CD3B}"/>
    <dgm:cxn modelId="{B36D705E-9A90-482D-BE8D-0664EF2FAD4E}" type="presOf" srcId="{C169AC9B-B79B-41B4-BD22-AB7C8AC7D915}" destId="{80925813-FA7D-46C6-8A4D-980F2838E3F4}" srcOrd="0" destOrd="0" presId="urn:microsoft.com/office/officeart/2005/8/layout/vProcess5"/>
    <dgm:cxn modelId="{8CF7CF72-1748-4359-B21A-4DE5B7C32FD0}" srcId="{58CCEAE7-79CE-4E01-BB19-B3EC3D8EB133}" destId="{1C3AF654-D005-4679-93CB-3BA7E42F45BC}" srcOrd="4" destOrd="0" parTransId="{11236C63-B10A-4523-8074-DD91F14B1B8B}" sibTransId="{317B2B13-25C5-45F9-BFD2-7857C7C68153}"/>
    <dgm:cxn modelId="{B6E18104-8D34-4EF8-86FB-3C4A1BD516BC}" type="presOf" srcId="{9E393FE3-9E02-46A1-8791-54CBE715D0A7}" destId="{559F5462-7AE9-4A29-9964-EE1974F04768}" srcOrd="0" destOrd="0" presId="urn:microsoft.com/office/officeart/2005/8/layout/vProcess5"/>
    <dgm:cxn modelId="{41A42FE6-D8AB-4909-9818-5ED3B9FAD3E2}" type="presOf" srcId="{1C3AF654-D005-4679-93CB-3BA7E42F45BC}" destId="{6560FCD7-626C-4A0C-8017-1D0FC4DED712}" srcOrd="1" destOrd="0" presId="urn:microsoft.com/office/officeart/2005/8/layout/vProcess5"/>
    <dgm:cxn modelId="{D860E277-52A6-4867-A5C4-BC77ECC0DADE}" type="presOf" srcId="{3A4DE3C1-3038-49E4-B794-B05B053B063A}" destId="{1ACDEAA6-1E74-4129-B0B7-A565B1514820}" srcOrd="1" destOrd="0" presId="urn:microsoft.com/office/officeart/2005/8/layout/vProcess5"/>
    <dgm:cxn modelId="{91F3F5B8-5FFB-433C-8173-56DDEF62A4F4}" type="presOf" srcId="{58CCEAE7-79CE-4E01-BB19-B3EC3D8EB133}" destId="{11FE0965-02CC-4062-9549-1E859038BCC4}" srcOrd="0" destOrd="0" presId="urn:microsoft.com/office/officeart/2005/8/layout/vProcess5"/>
    <dgm:cxn modelId="{11DA4441-854E-4AB0-9006-4AB19120B16B}" type="presOf" srcId="{C5539DF0-70F7-4F77-B20A-9165970277B5}" destId="{50E9B0DE-427E-4CD9-951D-A9D4B7758508}" srcOrd="1" destOrd="0" presId="urn:microsoft.com/office/officeart/2005/8/layout/vProcess5"/>
    <dgm:cxn modelId="{6C8D62E4-AD63-41EC-9515-41FC65BA46E2}" type="presOf" srcId="{70D11AA9-10A7-4C44-8889-63129A5984B9}" destId="{54FC20D9-1EB7-49FE-8846-D86CB462B1A5}" srcOrd="0" destOrd="0" presId="urn:microsoft.com/office/officeart/2005/8/layout/vProcess5"/>
    <dgm:cxn modelId="{1827D3BC-2E56-4E2A-BC50-05369077581F}" type="presOf" srcId="{C5539DF0-70F7-4F77-B20A-9165970277B5}" destId="{E81D236E-BEFB-4F17-A688-9B5806E6BF9E}" srcOrd="0" destOrd="0" presId="urn:microsoft.com/office/officeart/2005/8/layout/vProcess5"/>
    <dgm:cxn modelId="{5CAE04DD-6927-4B9B-828F-742B7361123E}" srcId="{58CCEAE7-79CE-4E01-BB19-B3EC3D8EB133}" destId="{088CB698-A65D-49A8-8BEF-15D1B21182B4}" srcOrd="5" destOrd="0" parTransId="{4F85E465-5737-4A6A-BDFE-888A6B743247}" sibTransId="{8E16D63A-9B9D-471A-9B61-F7400DBDAFC1}"/>
    <dgm:cxn modelId="{6C860B02-1540-4B48-824F-AA08E97C10E7}" type="presOf" srcId="{37117D19-29EB-4865-8ED2-76AB48E6F175}" destId="{0BB58A9D-B26A-4457-A3AC-39CF9AE5D12A}" srcOrd="1" destOrd="0" presId="urn:microsoft.com/office/officeart/2005/8/layout/vProcess5"/>
    <dgm:cxn modelId="{C0DC20E3-CA21-4A06-8CF3-7C7BEC0C20EC}" type="presOf" srcId="{1270A024-4455-4453-BD57-09FED224CD3B}" destId="{2EB463A4-2DB1-476E-8BB2-5E3AA646F4EF}" srcOrd="0" destOrd="0" presId="urn:microsoft.com/office/officeart/2005/8/layout/vProcess5"/>
    <dgm:cxn modelId="{80A01A8C-FDE5-4F3F-A715-6EDC7345E960}" srcId="{58CCEAE7-79CE-4E01-BB19-B3EC3D8EB133}" destId="{3A4DE3C1-3038-49E4-B794-B05B053B063A}" srcOrd="2" destOrd="0" parTransId="{BBA0F68C-82E4-453D-825A-37E366921759}" sibTransId="{A987FAA2-7016-4B3E-8A4A-E6BF9417F194}"/>
    <dgm:cxn modelId="{22F38F78-54A9-41EB-9001-D11D482A0980}" type="presParOf" srcId="{11FE0965-02CC-4062-9549-1E859038BCC4}" destId="{AC732873-FA13-4406-ACCC-C8EBBEC79B04}" srcOrd="0" destOrd="0" presId="urn:microsoft.com/office/officeart/2005/8/layout/vProcess5"/>
    <dgm:cxn modelId="{7435CAE7-D7B2-44F1-9F8C-D0508381E3F7}" type="presParOf" srcId="{11FE0965-02CC-4062-9549-1E859038BCC4}" destId="{E81D236E-BEFB-4F17-A688-9B5806E6BF9E}" srcOrd="1" destOrd="0" presId="urn:microsoft.com/office/officeart/2005/8/layout/vProcess5"/>
    <dgm:cxn modelId="{DEA79734-221C-45A7-B17A-A351751DA963}" type="presParOf" srcId="{11FE0965-02CC-4062-9549-1E859038BCC4}" destId="{EA1ACCCD-8CB4-4DCC-9AF7-FCBF9A7B8A86}" srcOrd="2" destOrd="0" presId="urn:microsoft.com/office/officeart/2005/8/layout/vProcess5"/>
    <dgm:cxn modelId="{6949FC2B-68DE-4510-B66B-8980ADFDEB1D}" type="presParOf" srcId="{11FE0965-02CC-4062-9549-1E859038BCC4}" destId="{C0F82454-642F-4F68-80D1-D4FBB2F4D1DA}" srcOrd="3" destOrd="0" presId="urn:microsoft.com/office/officeart/2005/8/layout/vProcess5"/>
    <dgm:cxn modelId="{A2BA9CFE-1D2A-4C0D-9436-952A03A27766}" type="presParOf" srcId="{11FE0965-02CC-4062-9549-1E859038BCC4}" destId="{559F5462-7AE9-4A29-9964-EE1974F04768}" srcOrd="4" destOrd="0" presId="urn:microsoft.com/office/officeart/2005/8/layout/vProcess5"/>
    <dgm:cxn modelId="{35B3B709-FCD6-4DB1-AFC7-F4CC3644B36E}" type="presParOf" srcId="{11FE0965-02CC-4062-9549-1E859038BCC4}" destId="{F263B6CB-3182-4211-91FC-451A2412BF67}" srcOrd="5" destOrd="0" presId="urn:microsoft.com/office/officeart/2005/8/layout/vProcess5"/>
    <dgm:cxn modelId="{102B3868-9374-4874-A5BE-2056728AEEDD}" type="presParOf" srcId="{11FE0965-02CC-4062-9549-1E859038BCC4}" destId="{80925813-FA7D-46C6-8A4D-980F2838E3F4}" srcOrd="6" destOrd="0" presId="urn:microsoft.com/office/officeart/2005/8/layout/vProcess5"/>
    <dgm:cxn modelId="{BD04D5BD-47DF-4CA1-93FB-6F9B937146DD}" type="presParOf" srcId="{11FE0965-02CC-4062-9549-1E859038BCC4}" destId="{54FC20D9-1EB7-49FE-8846-D86CB462B1A5}" srcOrd="7" destOrd="0" presId="urn:microsoft.com/office/officeart/2005/8/layout/vProcess5"/>
    <dgm:cxn modelId="{11A3A476-0115-4B8D-974C-6CFA6CCC74C2}" type="presParOf" srcId="{11FE0965-02CC-4062-9549-1E859038BCC4}" destId="{62CFA47A-2A8D-4ADE-99EC-2CFA535A6E5A}" srcOrd="8" destOrd="0" presId="urn:microsoft.com/office/officeart/2005/8/layout/vProcess5"/>
    <dgm:cxn modelId="{0642617C-0E60-4D34-AA6C-8806FF86B566}" type="presParOf" srcId="{11FE0965-02CC-4062-9549-1E859038BCC4}" destId="{2EB463A4-2DB1-476E-8BB2-5E3AA646F4EF}" srcOrd="9" destOrd="0" presId="urn:microsoft.com/office/officeart/2005/8/layout/vProcess5"/>
    <dgm:cxn modelId="{8542C1DF-1D4E-45A4-99EE-FA27AF3A8D3E}" type="presParOf" srcId="{11FE0965-02CC-4062-9549-1E859038BCC4}" destId="{50E9B0DE-427E-4CD9-951D-A9D4B7758508}" srcOrd="10" destOrd="0" presId="urn:microsoft.com/office/officeart/2005/8/layout/vProcess5"/>
    <dgm:cxn modelId="{052CCAA8-E9E1-448E-927F-55D2F0F432B8}" type="presParOf" srcId="{11FE0965-02CC-4062-9549-1E859038BCC4}" destId="{0BB58A9D-B26A-4457-A3AC-39CF9AE5D12A}" srcOrd="11" destOrd="0" presId="urn:microsoft.com/office/officeart/2005/8/layout/vProcess5"/>
    <dgm:cxn modelId="{41A46F2B-1C45-4E68-B05F-66218138FA56}" type="presParOf" srcId="{11FE0965-02CC-4062-9549-1E859038BCC4}" destId="{1ACDEAA6-1E74-4129-B0B7-A565B1514820}" srcOrd="12" destOrd="0" presId="urn:microsoft.com/office/officeart/2005/8/layout/vProcess5"/>
    <dgm:cxn modelId="{74E613CC-0E2D-4E16-9408-8453C03C9AAC}" type="presParOf" srcId="{11FE0965-02CC-4062-9549-1E859038BCC4}" destId="{0A3CC077-4381-4246-AE20-06E38AB80265}" srcOrd="13" destOrd="0" presId="urn:microsoft.com/office/officeart/2005/8/layout/vProcess5"/>
    <dgm:cxn modelId="{D4E91367-B21C-4231-84E3-B9BC6D78BA72}" type="presParOf" srcId="{11FE0965-02CC-4062-9549-1E859038BCC4}" destId="{6560FCD7-626C-4A0C-8017-1D0FC4DED71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42B917-FD7F-4E8F-A7EA-26D388F2C7D8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75D1B040-18AA-4F25-80D0-DD906F0007AD}">
      <dgm:prSet phldrT="[Text]"/>
      <dgm:spPr/>
      <dgm:t>
        <a:bodyPr/>
        <a:lstStyle/>
        <a:p>
          <a:r>
            <a:rPr lang="en-IN" dirty="0" smtClean="0"/>
            <a:t>Suspected PE</a:t>
          </a:r>
          <a:endParaRPr lang="en-IN" dirty="0"/>
        </a:p>
      </dgm:t>
    </dgm:pt>
    <dgm:pt modelId="{6DC739B9-FB40-4223-966C-18027BE4571E}" type="parTrans" cxnId="{22FECD67-47F0-4287-9E85-C66088425119}">
      <dgm:prSet/>
      <dgm:spPr/>
      <dgm:t>
        <a:bodyPr/>
        <a:lstStyle/>
        <a:p>
          <a:endParaRPr lang="en-IN"/>
        </a:p>
      </dgm:t>
    </dgm:pt>
    <dgm:pt modelId="{6D474D04-4797-4947-ADC9-69D0A34EA7B4}" type="sibTrans" cxnId="{22FECD67-47F0-4287-9E85-C66088425119}">
      <dgm:prSet/>
      <dgm:spPr/>
      <dgm:t>
        <a:bodyPr/>
        <a:lstStyle/>
        <a:p>
          <a:endParaRPr lang="en-IN"/>
        </a:p>
      </dgm:t>
    </dgm:pt>
    <dgm:pt modelId="{0DF77EE5-CF4B-44A8-A51B-3CE9D51BBF48}">
      <dgm:prSet phldrT="[Text]"/>
      <dgm:spPr/>
      <dgm:t>
        <a:bodyPr/>
        <a:lstStyle/>
        <a:p>
          <a:r>
            <a:rPr lang="en-IN" dirty="0" smtClean="0"/>
            <a:t>Venous </a:t>
          </a:r>
          <a:r>
            <a:rPr lang="en-IN" dirty="0" err="1" smtClean="0"/>
            <a:t>ultrasonography</a:t>
          </a:r>
          <a:endParaRPr lang="en-IN" dirty="0"/>
        </a:p>
      </dgm:t>
    </dgm:pt>
    <dgm:pt modelId="{948535F5-ED22-448C-9FF7-7124E842B928}" type="parTrans" cxnId="{7F28D645-8143-413F-97C4-712ABF66AD0C}">
      <dgm:prSet/>
      <dgm:spPr/>
      <dgm:t>
        <a:bodyPr/>
        <a:lstStyle/>
        <a:p>
          <a:endParaRPr lang="en-IN"/>
        </a:p>
      </dgm:t>
    </dgm:pt>
    <dgm:pt modelId="{50617EC9-D5B8-43FB-AD34-F094034A9C04}" type="sibTrans" cxnId="{7F28D645-8143-413F-97C4-712ABF66AD0C}">
      <dgm:prSet/>
      <dgm:spPr/>
      <dgm:t>
        <a:bodyPr/>
        <a:lstStyle/>
        <a:p>
          <a:endParaRPr lang="en-IN"/>
        </a:p>
      </dgm:t>
    </dgm:pt>
    <dgm:pt modelId="{051521C3-D2E3-4CD9-BC95-90C19D87EE02}">
      <dgm:prSet phldrT="[Text]"/>
      <dgm:spPr/>
      <dgm:t>
        <a:bodyPr/>
        <a:lstStyle/>
        <a:p>
          <a:r>
            <a:rPr lang="en-IN" dirty="0" smtClean="0"/>
            <a:t>Pulmonary arteriogram</a:t>
          </a:r>
          <a:endParaRPr lang="en-IN" dirty="0"/>
        </a:p>
      </dgm:t>
    </dgm:pt>
    <dgm:pt modelId="{8ABB233C-1F09-4621-8692-F153C021A297}" type="parTrans" cxnId="{70F2321E-4766-46AB-82C2-C915C385AE95}">
      <dgm:prSet/>
      <dgm:spPr/>
      <dgm:t>
        <a:bodyPr/>
        <a:lstStyle/>
        <a:p>
          <a:endParaRPr lang="en-IN"/>
        </a:p>
      </dgm:t>
    </dgm:pt>
    <dgm:pt modelId="{7AF3BA87-3C3F-4344-B025-ACDC91327235}" type="sibTrans" cxnId="{70F2321E-4766-46AB-82C2-C915C385AE95}">
      <dgm:prSet/>
      <dgm:spPr/>
      <dgm:t>
        <a:bodyPr/>
        <a:lstStyle/>
        <a:p>
          <a:endParaRPr lang="en-IN"/>
        </a:p>
      </dgm:t>
    </dgm:pt>
    <dgm:pt modelId="{734CE100-D42B-4065-A18F-685069C91E20}">
      <dgm:prSet/>
      <dgm:spPr/>
      <dgm:t>
        <a:bodyPr/>
        <a:lstStyle/>
        <a:p>
          <a:r>
            <a:rPr lang="en-IN" dirty="0" smtClean="0"/>
            <a:t>D </a:t>
          </a:r>
          <a:r>
            <a:rPr lang="en-IN" dirty="0" err="1" smtClean="0"/>
            <a:t>dimer</a:t>
          </a:r>
          <a:r>
            <a:rPr lang="en-IN" dirty="0" smtClean="0"/>
            <a:t> assay	</a:t>
          </a:r>
          <a:endParaRPr lang="en-IN" dirty="0"/>
        </a:p>
      </dgm:t>
    </dgm:pt>
    <dgm:pt modelId="{34A1EB2A-3DC8-4378-A4AC-A36783B3717A}" type="parTrans" cxnId="{F242D573-F4D7-497B-B860-3F62EA5BE9DC}">
      <dgm:prSet/>
      <dgm:spPr/>
      <dgm:t>
        <a:bodyPr/>
        <a:lstStyle/>
        <a:p>
          <a:endParaRPr lang="en-IN"/>
        </a:p>
      </dgm:t>
    </dgm:pt>
    <dgm:pt modelId="{40F20672-BED2-41A0-8438-F6D3812D440F}" type="sibTrans" cxnId="{F242D573-F4D7-497B-B860-3F62EA5BE9DC}">
      <dgm:prSet/>
      <dgm:spPr/>
      <dgm:t>
        <a:bodyPr/>
        <a:lstStyle/>
        <a:p>
          <a:endParaRPr lang="en-IN"/>
        </a:p>
      </dgm:t>
    </dgm:pt>
    <dgm:pt modelId="{92572254-5C8A-442B-983C-9525B17299DD}">
      <dgm:prSet/>
      <dgm:spPr/>
      <dgm:t>
        <a:bodyPr/>
        <a:lstStyle/>
        <a:p>
          <a:r>
            <a:rPr lang="en-IN" dirty="0" smtClean="0"/>
            <a:t>Lung scan</a:t>
          </a:r>
          <a:endParaRPr lang="en-IN" dirty="0"/>
        </a:p>
      </dgm:t>
    </dgm:pt>
    <dgm:pt modelId="{4D0EBC77-D0A8-4CDA-8D93-E3B2B611158C}" type="parTrans" cxnId="{833F459C-8811-4D9E-9495-4D4ECA306F9E}">
      <dgm:prSet/>
      <dgm:spPr/>
      <dgm:t>
        <a:bodyPr/>
        <a:lstStyle/>
        <a:p>
          <a:endParaRPr lang="en-IN"/>
        </a:p>
      </dgm:t>
    </dgm:pt>
    <dgm:pt modelId="{B05A3A15-5029-473A-9C5C-3168AE60C752}" type="sibTrans" cxnId="{833F459C-8811-4D9E-9495-4D4ECA306F9E}">
      <dgm:prSet/>
      <dgm:spPr/>
      <dgm:t>
        <a:bodyPr/>
        <a:lstStyle/>
        <a:p>
          <a:endParaRPr lang="en-IN"/>
        </a:p>
      </dgm:t>
    </dgm:pt>
    <dgm:pt modelId="{0DD46F66-89A1-431E-9D37-3EBA3C941E8F}">
      <dgm:prSet/>
      <dgm:spPr/>
      <dgm:t>
        <a:bodyPr/>
        <a:lstStyle/>
        <a:p>
          <a:r>
            <a:rPr lang="en-IN" dirty="0" smtClean="0"/>
            <a:t>Chest CT</a:t>
          </a:r>
          <a:endParaRPr lang="en-IN" dirty="0"/>
        </a:p>
      </dgm:t>
    </dgm:pt>
    <dgm:pt modelId="{EC4DD236-C2FA-489D-9815-762F4D9A7350}" type="parTrans" cxnId="{1844BFE2-D1ED-4E6B-BDBE-AF8810D4DB04}">
      <dgm:prSet/>
      <dgm:spPr/>
      <dgm:t>
        <a:bodyPr/>
        <a:lstStyle/>
        <a:p>
          <a:endParaRPr lang="en-IN"/>
        </a:p>
      </dgm:t>
    </dgm:pt>
    <dgm:pt modelId="{FDDB690D-EE9C-4DF1-B59A-C435EBA55AAE}" type="sibTrans" cxnId="{1844BFE2-D1ED-4E6B-BDBE-AF8810D4DB04}">
      <dgm:prSet/>
      <dgm:spPr/>
      <dgm:t>
        <a:bodyPr/>
        <a:lstStyle/>
        <a:p>
          <a:endParaRPr lang="en-IN"/>
        </a:p>
      </dgm:t>
    </dgm:pt>
    <dgm:pt modelId="{D5F738DE-B5B0-4AC2-9E85-A635DDCF5C4E}" type="pres">
      <dgm:prSet presAssocID="{0D42B917-FD7F-4E8F-A7EA-26D388F2C7D8}" presName="linearFlow" presStyleCnt="0">
        <dgm:presLayoutVars>
          <dgm:resizeHandles val="exact"/>
        </dgm:presLayoutVars>
      </dgm:prSet>
      <dgm:spPr/>
    </dgm:pt>
    <dgm:pt modelId="{BAE67696-9C73-416F-9FB8-842C3012D2C0}" type="pres">
      <dgm:prSet presAssocID="{75D1B040-18AA-4F25-80D0-DD906F0007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1BAE1D-F8A9-4232-829F-B289D502112A}" type="pres">
      <dgm:prSet presAssocID="{6D474D04-4797-4947-ADC9-69D0A34EA7B4}" presName="sibTrans" presStyleLbl="sibTrans2D1" presStyleIdx="0" presStyleCnt="5"/>
      <dgm:spPr/>
      <dgm:t>
        <a:bodyPr/>
        <a:lstStyle/>
        <a:p>
          <a:endParaRPr lang="en-IN"/>
        </a:p>
      </dgm:t>
    </dgm:pt>
    <dgm:pt modelId="{A055F8C1-5AAF-465E-87B4-EE54006FD502}" type="pres">
      <dgm:prSet presAssocID="{6D474D04-4797-4947-ADC9-69D0A34EA7B4}" presName="connectorText" presStyleLbl="sibTrans2D1" presStyleIdx="0" presStyleCnt="5"/>
      <dgm:spPr/>
      <dgm:t>
        <a:bodyPr/>
        <a:lstStyle/>
        <a:p>
          <a:endParaRPr lang="en-IN"/>
        </a:p>
      </dgm:t>
    </dgm:pt>
    <dgm:pt modelId="{834C765B-B4C9-4DD0-9C4B-F170757BCAA2}" type="pres">
      <dgm:prSet presAssocID="{734CE100-D42B-4065-A18F-685069C91E20}" presName="node" presStyleLbl="node1" presStyleIdx="1" presStyleCnt="6" custLinFactNeighborX="-2603" custLinFactNeighborY="934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880C23-6033-4A47-90E9-87B01574BB1C}" type="pres">
      <dgm:prSet presAssocID="{40F20672-BED2-41A0-8438-F6D3812D440F}" presName="sibTrans" presStyleLbl="sibTrans2D1" presStyleIdx="1" presStyleCnt="5"/>
      <dgm:spPr/>
      <dgm:t>
        <a:bodyPr/>
        <a:lstStyle/>
        <a:p>
          <a:endParaRPr lang="en-IN"/>
        </a:p>
      </dgm:t>
    </dgm:pt>
    <dgm:pt modelId="{D615AC71-F3F1-411E-9080-C65B377CF3D6}" type="pres">
      <dgm:prSet presAssocID="{40F20672-BED2-41A0-8438-F6D3812D440F}" presName="connectorText" presStyleLbl="sibTrans2D1" presStyleIdx="1" presStyleCnt="5"/>
      <dgm:spPr/>
      <dgm:t>
        <a:bodyPr/>
        <a:lstStyle/>
        <a:p>
          <a:endParaRPr lang="en-IN"/>
        </a:p>
      </dgm:t>
    </dgm:pt>
    <dgm:pt modelId="{21F62BCB-C07B-4BB8-84EC-D7ECC727A876}" type="pres">
      <dgm:prSet presAssocID="{0DD46F66-89A1-431E-9D37-3EBA3C941E8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8FD8D1-EC7F-45FF-AFA4-CDEC69835095}" type="pres">
      <dgm:prSet presAssocID="{FDDB690D-EE9C-4DF1-B59A-C435EBA55AAE}" presName="sibTrans" presStyleLbl="sibTrans2D1" presStyleIdx="2" presStyleCnt="5"/>
      <dgm:spPr/>
      <dgm:t>
        <a:bodyPr/>
        <a:lstStyle/>
        <a:p>
          <a:endParaRPr lang="en-IN"/>
        </a:p>
      </dgm:t>
    </dgm:pt>
    <dgm:pt modelId="{7E8C7D79-82C0-4117-95E2-894C362B304A}" type="pres">
      <dgm:prSet presAssocID="{FDDB690D-EE9C-4DF1-B59A-C435EBA55AAE}" presName="connectorText" presStyleLbl="sibTrans2D1" presStyleIdx="2" presStyleCnt="5"/>
      <dgm:spPr/>
      <dgm:t>
        <a:bodyPr/>
        <a:lstStyle/>
        <a:p>
          <a:endParaRPr lang="en-IN"/>
        </a:p>
      </dgm:t>
    </dgm:pt>
    <dgm:pt modelId="{88482F48-2B31-4734-BB83-E5E55E332EC5}" type="pres">
      <dgm:prSet presAssocID="{92572254-5C8A-442B-983C-9525B17299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E1BFA6-C0BB-49D8-90BF-27EA8AA731D2}" type="pres">
      <dgm:prSet presAssocID="{B05A3A15-5029-473A-9C5C-3168AE60C752}" presName="sibTrans" presStyleLbl="sibTrans2D1" presStyleIdx="3" presStyleCnt="5"/>
      <dgm:spPr/>
      <dgm:t>
        <a:bodyPr/>
        <a:lstStyle/>
        <a:p>
          <a:endParaRPr lang="en-IN"/>
        </a:p>
      </dgm:t>
    </dgm:pt>
    <dgm:pt modelId="{1C4377BC-0C87-4025-9F2E-E2654CA5A721}" type="pres">
      <dgm:prSet presAssocID="{B05A3A15-5029-473A-9C5C-3168AE60C752}" presName="connectorText" presStyleLbl="sibTrans2D1" presStyleIdx="3" presStyleCnt="5"/>
      <dgm:spPr/>
      <dgm:t>
        <a:bodyPr/>
        <a:lstStyle/>
        <a:p>
          <a:endParaRPr lang="en-IN"/>
        </a:p>
      </dgm:t>
    </dgm:pt>
    <dgm:pt modelId="{48F268EE-039F-4A23-9857-CD55D71F1A9A}" type="pres">
      <dgm:prSet presAssocID="{0DF77EE5-CF4B-44A8-A51B-3CE9D51BBF4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48021C-C4F2-46F2-ABF4-A48BF1D877EA}" type="pres">
      <dgm:prSet presAssocID="{50617EC9-D5B8-43FB-AD34-F094034A9C04}" presName="sibTrans" presStyleLbl="sibTrans2D1" presStyleIdx="4" presStyleCnt="5"/>
      <dgm:spPr/>
      <dgm:t>
        <a:bodyPr/>
        <a:lstStyle/>
        <a:p>
          <a:endParaRPr lang="en-IN"/>
        </a:p>
      </dgm:t>
    </dgm:pt>
    <dgm:pt modelId="{594194AB-FA9D-4AEF-8804-4FDDB3CFBC48}" type="pres">
      <dgm:prSet presAssocID="{50617EC9-D5B8-43FB-AD34-F094034A9C04}" presName="connectorText" presStyleLbl="sibTrans2D1" presStyleIdx="4" presStyleCnt="5"/>
      <dgm:spPr/>
      <dgm:t>
        <a:bodyPr/>
        <a:lstStyle/>
        <a:p>
          <a:endParaRPr lang="en-IN"/>
        </a:p>
      </dgm:t>
    </dgm:pt>
    <dgm:pt modelId="{40F1CB8C-0A8E-4E4B-9C4A-3C97C00676C0}" type="pres">
      <dgm:prSet presAssocID="{051521C3-D2E3-4CD9-BC95-90C19D87EE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35243B9-3440-493D-9A1F-0CECA4D1B0BC}" type="presOf" srcId="{0D42B917-FD7F-4E8F-A7EA-26D388F2C7D8}" destId="{D5F738DE-B5B0-4AC2-9E85-A635DDCF5C4E}" srcOrd="0" destOrd="0" presId="urn:microsoft.com/office/officeart/2005/8/layout/process2"/>
    <dgm:cxn modelId="{7F28D645-8143-413F-97C4-712ABF66AD0C}" srcId="{0D42B917-FD7F-4E8F-A7EA-26D388F2C7D8}" destId="{0DF77EE5-CF4B-44A8-A51B-3CE9D51BBF48}" srcOrd="4" destOrd="0" parTransId="{948535F5-ED22-448C-9FF7-7124E842B928}" sibTransId="{50617EC9-D5B8-43FB-AD34-F094034A9C04}"/>
    <dgm:cxn modelId="{38E818E0-2967-4A63-8BBB-7C19D2DA0E7D}" type="presOf" srcId="{6D474D04-4797-4947-ADC9-69D0A34EA7B4}" destId="{A055F8C1-5AAF-465E-87B4-EE54006FD502}" srcOrd="1" destOrd="0" presId="urn:microsoft.com/office/officeart/2005/8/layout/process2"/>
    <dgm:cxn modelId="{FDF291C2-A32E-454F-A89E-9CFE803F2452}" type="presOf" srcId="{B05A3A15-5029-473A-9C5C-3168AE60C752}" destId="{C1E1BFA6-C0BB-49D8-90BF-27EA8AA731D2}" srcOrd="0" destOrd="0" presId="urn:microsoft.com/office/officeart/2005/8/layout/process2"/>
    <dgm:cxn modelId="{F90571FC-FB2F-49F0-B508-8EB599F0912F}" type="presOf" srcId="{0DD46F66-89A1-431E-9D37-3EBA3C941E8F}" destId="{21F62BCB-C07B-4BB8-84EC-D7ECC727A876}" srcOrd="0" destOrd="0" presId="urn:microsoft.com/office/officeart/2005/8/layout/process2"/>
    <dgm:cxn modelId="{9E82A980-A6C3-4CD1-8841-AF287BD8C3DD}" type="presOf" srcId="{75D1B040-18AA-4F25-80D0-DD906F0007AD}" destId="{BAE67696-9C73-416F-9FB8-842C3012D2C0}" srcOrd="0" destOrd="0" presId="urn:microsoft.com/office/officeart/2005/8/layout/process2"/>
    <dgm:cxn modelId="{666D0465-1066-468C-A23F-484DE44606A9}" type="presOf" srcId="{051521C3-D2E3-4CD9-BC95-90C19D87EE02}" destId="{40F1CB8C-0A8E-4E4B-9C4A-3C97C00676C0}" srcOrd="0" destOrd="0" presId="urn:microsoft.com/office/officeart/2005/8/layout/process2"/>
    <dgm:cxn modelId="{F242D573-F4D7-497B-B860-3F62EA5BE9DC}" srcId="{0D42B917-FD7F-4E8F-A7EA-26D388F2C7D8}" destId="{734CE100-D42B-4065-A18F-685069C91E20}" srcOrd="1" destOrd="0" parTransId="{34A1EB2A-3DC8-4378-A4AC-A36783B3717A}" sibTransId="{40F20672-BED2-41A0-8438-F6D3812D440F}"/>
    <dgm:cxn modelId="{624442F6-EAE6-4DBA-A7FB-30B82A228C0B}" type="presOf" srcId="{40F20672-BED2-41A0-8438-F6D3812D440F}" destId="{D615AC71-F3F1-411E-9080-C65B377CF3D6}" srcOrd="1" destOrd="0" presId="urn:microsoft.com/office/officeart/2005/8/layout/process2"/>
    <dgm:cxn modelId="{C755D442-B6D7-4648-9C75-9F9D8F4BA81B}" type="presOf" srcId="{FDDB690D-EE9C-4DF1-B59A-C435EBA55AAE}" destId="{D78FD8D1-EC7F-45FF-AFA4-CDEC69835095}" srcOrd="0" destOrd="0" presId="urn:microsoft.com/office/officeart/2005/8/layout/process2"/>
    <dgm:cxn modelId="{B83FED01-BC0C-45E6-B5D3-3EA2FE02D321}" type="presOf" srcId="{0DF77EE5-CF4B-44A8-A51B-3CE9D51BBF48}" destId="{48F268EE-039F-4A23-9857-CD55D71F1A9A}" srcOrd="0" destOrd="0" presId="urn:microsoft.com/office/officeart/2005/8/layout/process2"/>
    <dgm:cxn modelId="{22FECD67-47F0-4287-9E85-C66088425119}" srcId="{0D42B917-FD7F-4E8F-A7EA-26D388F2C7D8}" destId="{75D1B040-18AA-4F25-80D0-DD906F0007AD}" srcOrd="0" destOrd="0" parTransId="{6DC739B9-FB40-4223-966C-18027BE4571E}" sibTransId="{6D474D04-4797-4947-ADC9-69D0A34EA7B4}"/>
    <dgm:cxn modelId="{DCA6559E-7C2E-4ECD-80CA-B74ECFE5B033}" type="presOf" srcId="{92572254-5C8A-442B-983C-9525B17299DD}" destId="{88482F48-2B31-4734-BB83-E5E55E332EC5}" srcOrd="0" destOrd="0" presId="urn:microsoft.com/office/officeart/2005/8/layout/process2"/>
    <dgm:cxn modelId="{1844BFE2-D1ED-4E6B-BDBE-AF8810D4DB04}" srcId="{0D42B917-FD7F-4E8F-A7EA-26D388F2C7D8}" destId="{0DD46F66-89A1-431E-9D37-3EBA3C941E8F}" srcOrd="2" destOrd="0" parTransId="{EC4DD236-C2FA-489D-9815-762F4D9A7350}" sibTransId="{FDDB690D-EE9C-4DF1-B59A-C435EBA55AAE}"/>
    <dgm:cxn modelId="{1113B67C-0CE9-4370-A2CA-39BE3D41991E}" type="presOf" srcId="{734CE100-D42B-4065-A18F-685069C91E20}" destId="{834C765B-B4C9-4DD0-9C4B-F170757BCAA2}" srcOrd="0" destOrd="0" presId="urn:microsoft.com/office/officeart/2005/8/layout/process2"/>
    <dgm:cxn modelId="{833F459C-8811-4D9E-9495-4D4ECA306F9E}" srcId="{0D42B917-FD7F-4E8F-A7EA-26D388F2C7D8}" destId="{92572254-5C8A-442B-983C-9525B17299DD}" srcOrd="3" destOrd="0" parTransId="{4D0EBC77-D0A8-4CDA-8D93-E3B2B611158C}" sibTransId="{B05A3A15-5029-473A-9C5C-3168AE60C752}"/>
    <dgm:cxn modelId="{AD43CD3D-A818-46B2-8DD1-756E2156192A}" type="presOf" srcId="{40F20672-BED2-41A0-8438-F6D3812D440F}" destId="{69880C23-6033-4A47-90E9-87B01574BB1C}" srcOrd="0" destOrd="0" presId="urn:microsoft.com/office/officeart/2005/8/layout/process2"/>
    <dgm:cxn modelId="{DDB6DE06-DA81-4CC2-AA77-E600A9F54264}" type="presOf" srcId="{6D474D04-4797-4947-ADC9-69D0A34EA7B4}" destId="{2F1BAE1D-F8A9-4232-829F-B289D502112A}" srcOrd="0" destOrd="0" presId="urn:microsoft.com/office/officeart/2005/8/layout/process2"/>
    <dgm:cxn modelId="{D68A682A-FB8C-4964-8428-09B0345DC253}" type="presOf" srcId="{50617EC9-D5B8-43FB-AD34-F094034A9C04}" destId="{AE48021C-C4F2-46F2-ABF4-A48BF1D877EA}" srcOrd="0" destOrd="0" presId="urn:microsoft.com/office/officeart/2005/8/layout/process2"/>
    <dgm:cxn modelId="{585B53A4-E44D-4C2A-A620-F1A47CA49936}" type="presOf" srcId="{FDDB690D-EE9C-4DF1-B59A-C435EBA55AAE}" destId="{7E8C7D79-82C0-4117-95E2-894C362B304A}" srcOrd="1" destOrd="0" presId="urn:microsoft.com/office/officeart/2005/8/layout/process2"/>
    <dgm:cxn modelId="{7233F081-4D51-48F4-ADCA-1EF71414DACA}" type="presOf" srcId="{B05A3A15-5029-473A-9C5C-3168AE60C752}" destId="{1C4377BC-0C87-4025-9F2E-E2654CA5A721}" srcOrd="1" destOrd="0" presId="urn:microsoft.com/office/officeart/2005/8/layout/process2"/>
    <dgm:cxn modelId="{F5430444-CF3F-4820-97FD-40B2933D4E08}" type="presOf" srcId="{50617EC9-D5B8-43FB-AD34-F094034A9C04}" destId="{594194AB-FA9D-4AEF-8804-4FDDB3CFBC48}" srcOrd="1" destOrd="0" presId="urn:microsoft.com/office/officeart/2005/8/layout/process2"/>
    <dgm:cxn modelId="{70F2321E-4766-46AB-82C2-C915C385AE95}" srcId="{0D42B917-FD7F-4E8F-A7EA-26D388F2C7D8}" destId="{051521C3-D2E3-4CD9-BC95-90C19D87EE02}" srcOrd="5" destOrd="0" parTransId="{8ABB233C-1F09-4621-8692-F153C021A297}" sibTransId="{7AF3BA87-3C3F-4344-B025-ACDC91327235}"/>
    <dgm:cxn modelId="{89960528-5590-4594-BF53-AA083DBF4F53}" type="presParOf" srcId="{D5F738DE-B5B0-4AC2-9E85-A635DDCF5C4E}" destId="{BAE67696-9C73-416F-9FB8-842C3012D2C0}" srcOrd="0" destOrd="0" presId="urn:microsoft.com/office/officeart/2005/8/layout/process2"/>
    <dgm:cxn modelId="{FB98DE3A-FACC-4F2B-A348-F6433E0A0E81}" type="presParOf" srcId="{D5F738DE-B5B0-4AC2-9E85-A635DDCF5C4E}" destId="{2F1BAE1D-F8A9-4232-829F-B289D502112A}" srcOrd="1" destOrd="0" presId="urn:microsoft.com/office/officeart/2005/8/layout/process2"/>
    <dgm:cxn modelId="{920D7C35-132C-4597-9248-AF638FEADEA7}" type="presParOf" srcId="{2F1BAE1D-F8A9-4232-829F-B289D502112A}" destId="{A055F8C1-5AAF-465E-87B4-EE54006FD502}" srcOrd="0" destOrd="0" presId="urn:microsoft.com/office/officeart/2005/8/layout/process2"/>
    <dgm:cxn modelId="{F085BC72-067B-4804-8A55-511CA2CF204F}" type="presParOf" srcId="{D5F738DE-B5B0-4AC2-9E85-A635DDCF5C4E}" destId="{834C765B-B4C9-4DD0-9C4B-F170757BCAA2}" srcOrd="2" destOrd="0" presId="urn:microsoft.com/office/officeart/2005/8/layout/process2"/>
    <dgm:cxn modelId="{CD4466E5-37A1-4755-B84E-BA3B50B56CF1}" type="presParOf" srcId="{D5F738DE-B5B0-4AC2-9E85-A635DDCF5C4E}" destId="{69880C23-6033-4A47-90E9-87B01574BB1C}" srcOrd="3" destOrd="0" presId="urn:microsoft.com/office/officeart/2005/8/layout/process2"/>
    <dgm:cxn modelId="{6637F9D8-6E59-47BA-8F4F-D162F3E7F99A}" type="presParOf" srcId="{69880C23-6033-4A47-90E9-87B01574BB1C}" destId="{D615AC71-F3F1-411E-9080-C65B377CF3D6}" srcOrd="0" destOrd="0" presId="urn:microsoft.com/office/officeart/2005/8/layout/process2"/>
    <dgm:cxn modelId="{AEE17BC4-0428-40BB-B33D-9CE907E87FD6}" type="presParOf" srcId="{D5F738DE-B5B0-4AC2-9E85-A635DDCF5C4E}" destId="{21F62BCB-C07B-4BB8-84EC-D7ECC727A876}" srcOrd="4" destOrd="0" presId="urn:microsoft.com/office/officeart/2005/8/layout/process2"/>
    <dgm:cxn modelId="{8F9E7C85-BA15-4D9A-AD61-55F135B48077}" type="presParOf" srcId="{D5F738DE-B5B0-4AC2-9E85-A635DDCF5C4E}" destId="{D78FD8D1-EC7F-45FF-AFA4-CDEC69835095}" srcOrd="5" destOrd="0" presId="urn:microsoft.com/office/officeart/2005/8/layout/process2"/>
    <dgm:cxn modelId="{E05CF07F-F56D-4700-9B43-C552453301AA}" type="presParOf" srcId="{D78FD8D1-EC7F-45FF-AFA4-CDEC69835095}" destId="{7E8C7D79-82C0-4117-95E2-894C362B304A}" srcOrd="0" destOrd="0" presId="urn:microsoft.com/office/officeart/2005/8/layout/process2"/>
    <dgm:cxn modelId="{F37B7C41-AD13-4DA8-986E-6CFDF4AAF6A4}" type="presParOf" srcId="{D5F738DE-B5B0-4AC2-9E85-A635DDCF5C4E}" destId="{88482F48-2B31-4734-BB83-E5E55E332EC5}" srcOrd="6" destOrd="0" presId="urn:microsoft.com/office/officeart/2005/8/layout/process2"/>
    <dgm:cxn modelId="{C9A61456-9AA7-4A65-86AC-1793E2B5028F}" type="presParOf" srcId="{D5F738DE-B5B0-4AC2-9E85-A635DDCF5C4E}" destId="{C1E1BFA6-C0BB-49D8-90BF-27EA8AA731D2}" srcOrd="7" destOrd="0" presId="urn:microsoft.com/office/officeart/2005/8/layout/process2"/>
    <dgm:cxn modelId="{8ED9628A-EBD4-417D-9193-763E84591718}" type="presParOf" srcId="{C1E1BFA6-C0BB-49D8-90BF-27EA8AA731D2}" destId="{1C4377BC-0C87-4025-9F2E-E2654CA5A721}" srcOrd="0" destOrd="0" presId="urn:microsoft.com/office/officeart/2005/8/layout/process2"/>
    <dgm:cxn modelId="{7F54B708-6E20-47A1-8F95-B1292A123D5B}" type="presParOf" srcId="{D5F738DE-B5B0-4AC2-9E85-A635DDCF5C4E}" destId="{48F268EE-039F-4A23-9857-CD55D71F1A9A}" srcOrd="8" destOrd="0" presId="urn:microsoft.com/office/officeart/2005/8/layout/process2"/>
    <dgm:cxn modelId="{047D42CA-40AB-4AC8-8AEE-EA1A806956D9}" type="presParOf" srcId="{D5F738DE-B5B0-4AC2-9E85-A635DDCF5C4E}" destId="{AE48021C-C4F2-46F2-ABF4-A48BF1D877EA}" srcOrd="9" destOrd="0" presId="urn:microsoft.com/office/officeart/2005/8/layout/process2"/>
    <dgm:cxn modelId="{70675C55-7F28-4477-B5C3-893935F1C630}" type="presParOf" srcId="{AE48021C-C4F2-46F2-ABF4-A48BF1D877EA}" destId="{594194AB-FA9D-4AEF-8804-4FDDB3CFBC48}" srcOrd="0" destOrd="0" presId="urn:microsoft.com/office/officeart/2005/8/layout/process2"/>
    <dgm:cxn modelId="{B045007C-2996-457C-9B4A-45531455EA95}" type="presParOf" srcId="{D5F738DE-B5B0-4AC2-9E85-A635DDCF5C4E}" destId="{40F1CB8C-0A8E-4E4B-9C4A-3C97C00676C0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57200"/>
            <a:ext cx="6172200" cy="827562"/>
          </a:xfrm>
        </p:spPr>
        <p:txBody>
          <a:bodyPr/>
          <a:lstStyle/>
          <a:p>
            <a:r>
              <a:rPr lang="en-IN" dirty="0" smtClean="0"/>
              <a:t>PULMONARY EMBOLISM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IN" sz="2000" dirty="0" smtClean="0">
                <a:latin typeface="Adobe Ming Std L" pitchFamily="18" charset="-128"/>
                <a:ea typeface="Adobe Ming Std L" pitchFamily="18" charset="-128"/>
              </a:rPr>
              <a:t>RANJITH</a:t>
            </a:r>
          </a:p>
          <a:p>
            <a:pPr algn="r"/>
            <a:r>
              <a:rPr lang="en-IN" sz="2000" dirty="0" smtClean="0">
                <a:latin typeface="Adobe Ming Std L" pitchFamily="18" charset="-128"/>
                <a:ea typeface="Adobe Ming Std L" pitchFamily="18" charset="-128"/>
              </a:rPr>
              <a:t>SENIOR RESIDENT</a:t>
            </a:r>
          </a:p>
          <a:p>
            <a:pPr algn="r"/>
            <a:r>
              <a:rPr lang="en-IN" sz="2000" dirty="0" smtClean="0">
                <a:latin typeface="Adobe Ming Std L" pitchFamily="18" charset="-128"/>
                <a:ea typeface="Adobe Ming Std L" pitchFamily="18" charset="-128"/>
              </a:rPr>
              <a:t>DEPT OF CARDIOLOGY</a:t>
            </a:r>
            <a:endParaRPr lang="en-IN" sz="2000" dirty="0">
              <a:latin typeface="Adobe Ming Std L" pitchFamily="18" charset="-128"/>
              <a:ea typeface="Adobe Ming Std L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Pregnancy- risk highest in third trimester and over the 6 weeks of postpartum</a:t>
            </a:r>
          </a:p>
          <a:p>
            <a:r>
              <a:rPr lang="en-IN" dirty="0" smtClean="0"/>
              <a:t>IVF</a:t>
            </a:r>
          </a:p>
          <a:p>
            <a:r>
              <a:rPr lang="en-IN" dirty="0" smtClean="0"/>
              <a:t>Continuum of CV disease– common risk factors – smoking, </a:t>
            </a:r>
            <a:r>
              <a:rPr lang="en-IN" dirty="0" err="1" smtClean="0"/>
              <a:t>dyslipidemia</a:t>
            </a:r>
            <a:r>
              <a:rPr lang="en-IN" dirty="0" smtClean="0"/>
              <a:t>, DM, HTN </a:t>
            </a:r>
          </a:p>
          <a:p>
            <a:r>
              <a:rPr lang="en-IN" dirty="0" smtClean="0"/>
              <a:t>MI and heart failure increase the risk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Therapeutic strategies </a:t>
            </a:r>
            <a:endParaRPr lang="en-IN" sz="3200" dirty="0"/>
          </a:p>
        </p:txBody>
      </p:sp>
      <p:pic>
        <p:nvPicPr>
          <p:cNvPr id="4" name="Picture 6" descr="C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23213"/>
          <a:stretch>
            <a:fillRect/>
          </a:stretch>
        </p:blipFill>
        <p:spPr bwMode="auto">
          <a:xfrm>
            <a:off x="1905000" y="1143000"/>
            <a:ext cx="4876800" cy="5078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High risk pulmonary embolism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UFH preferred</a:t>
            </a:r>
          </a:p>
          <a:p>
            <a:r>
              <a:rPr lang="en-IN" dirty="0" smtClean="0"/>
              <a:t>Systemic </a:t>
            </a:r>
            <a:r>
              <a:rPr lang="en-IN" dirty="0" err="1" smtClean="0"/>
              <a:t>thrombolysis</a:t>
            </a:r>
            <a:endParaRPr lang="en-IN" dirty="0" smtClean="0"/>
          </a:p>
          <a:p>
            <a:r>
              <a:rPr lang="en-IN" dirty="0" smtClean="0"/>
              <a:t>Surgical </a:t>
            </a:r>
            <a:r>
              <a:rPr lang="en-IN" dirty="0" err="1" smtClean="0"/>
              <a:t>embolectomy</a:t>
            </a:r>
            <a:r>
              <a:rPr lang="en-IN" dirty="0" smtClean="0"/>
              <a:t>- if </a:t>
            </a:r>
            <a:r>
              <a:rPr lang="en-IN" dirty="0" err="1" smtClean="0"/>
              <a:t>thrombolysis</a:t>
            </a:r>
            <a:r>
              <a:rPr lang="en-IN" dirty="0" smtClean="0"/>
              <a:t> failed</a:t>
            </a:r>
          </a:p>
          <a:p>
            <a:r>
              <a:rPr lang="en-IN" dirty="0" err="1" smtClean="0"/>
              <a:t>Percutaneous</a:t>
            </a:r>
            <a:r>
              <a:rPr lang="en-IN" dirty="0" smtClean="0"/>
              <a:t> catheter directed treatment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Intermediate or low risk pulmonary embolism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LMWH or </a:t>
            </a:r>
            <a:r>
              <a:rPr lang="en-IN" dirty="0" err="1" smtClean="0"/>
              <a:t>fondaparinux</a:t>
            </a:r>
            <a:r>
              <a:rPr lang="en-IN" dirty="0" smtClean="0"/>
              <a:t>- TOC (unless renal dysfunction)</a:t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Recommendations 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3267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438400" y="3886200"/>
            <a:ext cx="2743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3333750" cy="514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581400" cy="513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066800" y="3505200"/>
            <a:ext cx="1828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51447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Duration of anticoagulation </a:t>
            </a:r>
            <a:endParaRPr lang="en-IN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64286"/>
          <a:stretch>
            <a:fillRect/>
          </a:stretch>
        </p:blipFill>
        <p:spPr bwMode="auto">
          <a:xfrm>
            <a:off x="1066800" y="1828800"/>
            <a:ext cx="3124200" cy="36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Duration of anticoagulation 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5714" b="21449"/>
          <a:stretch>
            <a:fillRect/>
          </a:stretch>
        </p:blipFill>
        <p:spPr bwMode="auto">
          <a:xfrm>
            <a:off x="838200" y="1905000"/>
            <a:ext cx="2790825" cy="393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79097"/>
          <a:stretch>
            <a:fillRect/>
          </a:stretch>
        </p:blipFill>
        <p:spPr bwMode="auto">
          <a:xfrm>
            <a:off x="4419600" y="2286000"/>
            <a:ext cx="3733800" cy="286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33400" y="1828800"/>
            <a:ext cx="2133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Prevention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Most preventable cause of in hospital death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590800"/>
          <a:ext cx="6858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Condition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Prophylaxis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Hospitalization</a:t>
                      </a:r>
                      <a:r>
                        <a:rPr lang="en-IN" baseline="0" dirty="0" smtClean="0"/>
                        <a:t> with medical illness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dirty="0" smtClean="0"/>
                        <a:t>UFH 5000 IU</a:t>
                      </a:r>
                      <a:r>
                        <a:rPr lang="en-IN" baseline="0" dirty="0" smtClean="0"/>
                        <a:t> SC bid or </a:t>
                      </a:r>
                      <a:r>
                        <a:rPr lang="en-IN" baseline="0" dirty="0" err="1" smtClean="0"/>
                        <a:t>tid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i="1" baseline="0" dirty="0" smtClean="0"/>
                        <a:t>or</a:t>
                      </a:r>
                      <a:endParaRPr lang="en-IN" baseline="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baseline="0" dirty="0" err="1" smtClean="0"/>
                        <a:t>Enoxaparin</a:t>
                      </a:r>
                      <a:r>
                        <a:rPr lang="en-IN" baseline="0" dirty="0" smtClean="0"/>
                        <a:t> 40 mg SC </a:t>
                      </a:r>
                      <a:r>
                        <a:rPr lang="en-IN" baseline="0" dirty="0" err="1" smtClean="0"/>
                        <a:t>qd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i="1" baseline="0" dirty="0" smtClean="0"/>
                        <a:t>or</a:t>
                      </a:r>
                      <a:endParaRPr lang="en-IN" baseline="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baseline="0" dirty="0" err="1" smtClean="0"/>
                        <a:t>Dalteparin</a:t>
                      </a:r>
                      <a:r>
                        <a:rPr lang="en-IN" baseline="0" dirty="0" smtClean="0"/>
                        <a:t> 2500 U SC </a:t>
                      </a:r>
                      <a:r>
                        <a:rPr lang="en-IN" baseline="0" dirty="0" err="1" smtClean="0"/>
                        <a:t>qd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i="1" baseline="0" dirty="0" smtClean="0"/>
                        <a:t>or</a:t>
                      </a:r>
                      <a:endParaRPr lang="en-IN" baseline="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baseline="0" dirty="0" err="1" smtClean="0"/>
                        <a:t>Fondaparinux</a:t>
                      </a:r>
                      <a:r>
                        <a:rPr lang="en-IN" baseline="0" dirty="0" smtClean="0"/>
                        <a:t> 2.5 mg SC </a:t>
                      </a:r>
                      <a:r>
                        <a:rPr lang="en-IN" baseline="0" dirty="0" err="1" smtClean="0"/>
                        <a:t>qd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i="1" baseline="0" dirty="0" smtClean="0"/>
                        <a:t>or</a:t>
                      </a:r>
                      <a:endParaRPr lang="en-IN" baseline="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Graduated compression stockings </a:t>
                      </a:r>
                      <a:r>
                        <a:rPr lang="en-IN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intermittent pneumatic compression</a:t>
                      </a:r>
                      <a:r>
                        <a:rPr lang="en-IN" baseline="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Combination pharmacologic and mechanical prophylaxis for high-risk patients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CONDITION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PROPHYLAXIS</a:t>
                      </a:r>
                      <a:endParaRPr lang="en-IN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General surgery</a:t>
                      </a:r>
                      <a:endParaRPr lang="en-IN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dirty="0" smtClean="0"/>
                        <a:t>UFH 5000 IU</a:t>
                      </a:r>
                      <a:r>
                        <a:rPr lang="en-IN" baseline="0" dirty="0" smtClean="0"/>
                        <a:t> SC bid or </a:t>
                      </a:r>
                      <a:r>
                        <a:rPr lang="en-IN" baseline="0" dirty="0" err="1" smtClean="0"/>
                        <a:t>tid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i="1" baseline="0" dirty="0" smtClean="0"/>
                        <a:t>or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baseline="0" dirty="0" err="1" smtClean="0"/>
                        <a:t>Enoxaparin</a:t>
                      </a:r>
                      <a:r>
                        <a:rPr lang="en-IN" baseline="0" dirty="0" smtClean="0"/>
                        <a:t> 40 mg SC </a:t>
                      </a:r>
                      <a:r>
                        <a:rPr lang="en-IN" baseline="0" dirty="0" err="1" smtClean="0"/>
                        <a:t>qd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i="1" baseline="0" dirty="0" smtClean="0"/>
                        <a:t>or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baseline="0" dirty="0" err="1" smtClean="0"/>
                        <a:t>Dalteparin</a:t>
                      </a:r>
                      <a:r>
                        <a:rPr lang="en-IN" baseline="0" dirty="0" smtClean="0"/>
                        <a:t> 2500 U SC </a:t>
                      </a:r>
                      <a:r>
                        <a:rPr lang="en-IN" baseline="0" dirty="0" err="1" smtClean="0"/>
                        <a:t>qd</a:t>
                      </a:r>
                      <a:endParaRPr lang="en-IN" baseline="0" dirty="0" smtClean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Major orthopaedic surgery</a:t>
                      </a:r>
                      <a:endParaRPr lang="en-IN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Warfarin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(target INR 2 to 3) </a:t>
                      </a:r>
                      <a:r>
                        <a:rPr lang="en-IN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Enoxaparin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 mg SC bid </a:t>
                      </a:r>
                      <a:r>
                        <a:rPr lang="en-IN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Enoxaparin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40 mg SC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Dalteparin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2500 or 5000 units SC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Fondaparinux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2.5 mg SC 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Rivaroxaban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 mg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Aspirin 81 mg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Dabigatran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220 mg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Apixaban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2.5 mg twice daily </a:t>
                      </a:r>
                      <a:r>
                        <a:rPr lang="en-IN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Intermittent pneumatic compression (with or without pharmacologic prophylaxis)</a:t>
                      </a:r>
                      <a:endParaRPr lang="en-IN" baseline="0" dirty="0" smtClean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NATURAL HISTORY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VTE – highest in the first 2 </a:t>
            </a:r>
            <a:r>
              <a:rPr lang="en-IN" dirty="0" err="1" smtClean="0"/>
              <a:t>postop</a:t>
            </a:r>
            <a:r>
              <a:rPr lang="en-IN" dirty="0" smtClean="0"/>
              <a:t> weeks but remains elevated for 2-3 months</a:t>
            </a:r>
          </a:p>
          <a:p>
            <a:r>
              <a:rPr lang="en-IN" dirty="0" smtClean="0"/>
              <a:t>Prophylaxis reduces the risk</a:t>
            </a:r>
          </a:p>
          <a:p>
            <a:r>
              <a:rPr lang="en-IN" dirty="0" smtClean="0"/>
              <a:t>30 day all cause mortality rates- 9-11%</a:t>
            </a:r>
          </a:p>
          <a:p>
            <a:r>
              <a:rPr lang="en-IN" dirty="0" smtClean="0"/>
              <a:t>3 month mortality ranges from 8.6 – 17%</a:t>
            </a:r>
          </a:p>
          <a:p>
            <a:r>
              <a:rPr lang="en-IN" dirty="0" smtClean="0"/>
              <a:t>Resolution of pulmonary thrombi is incomplete</a:t>
            </a:r>
          </a:p>
          <a:p>
            <a:r>
              <a:rPr lang="en-IN" dirty="0" smtClean="0"/>
              <a:t>Incidence of CTEPH after uncontrolled PE is 1.5% most cases appearing within 24 months of the index event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Upper extremity </a:t>
            </a:r>
            <a:r>
              <a:rPr lang="en-IN" dirty="0" err="1" smtClean="0"/>
              <a:t>dvt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Recent increase use of pacemakers, ICD, central venous catheters</a:t>
            </a:r>
          </a:p>
          <a:p>
            <a:r>
              <a:rPr lang="en-IN" dirty="0" smtClean="0"/>
              <a:t>PE – less common</a:t>
            </a:r>
          </a:p>
          <a:p>
            <a:r>
              <a:rPr lang="en-IN" dirty="0" smtClean="0"/>
              <a:t>SVC syndrome</a:t>
            </a:r>
          </a:p>
          <a:p>
            <a:r>
              <a:rPr lang="en-IN" dirty="0" err="1" smtClean="0"/>
              <a:t>Axillosubclavian</a:t>
            </a:r>
            <a:r>
              <a:rPr lang="en-IN" dirty="0" smtClean="0"/>
              <a:t> thrombosis (</a:t>
            </a:r>
            <a:r>
              <a:rPr lang="en-IN" dirty="0" err="1" smtClean="0"/>
              <a:t>paget</a:t>
            </a:r>
            <a:r>
              <a:rPr lang="en-IN" dirty="0" smtClean="0"/>
              <a:t> von </a:t>
            </a:r>
            <a:r>
              <a:rPr lang="en-IN" dirty="0" err="1" smtClean="0"/>
              <a:t>schroetter</a:t>
            </a:r>
            <a:r>
              <a:rPr lang="en-IN" dirty="0" smtClean="0"/>
              <a:t> syndrome)</a:t>
            </a:r>
            <a:endParaRPr lang="en-IN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/>
              <a:t>Chronic </a:t>
            </a:r>
            <a:r>
              <a:rPr lang="en-IN" sz="3600" dirty="0" err="1" smtClean="0"/>
              <a:t>thromboembolic</a:t>
            </a:r>
            <a:r>
              <a:rPr lang="en-IN" sz="3600" dirty="0" smtClean="0"/>
              <a:t> pulmonary hypertension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Chronic obstruction of major pulmonary arteries</a:t>
            </a:r>
          </a:p>
          <a:p>
            <a:r>
              <a:rPr lang="en-IN" dirty="0" smtClean="0"/>
              <a:t>Five per million population per year</a:t>
            </a:r>
          </a:p>
          <a:p>
            <a:r>
              <a:rPr lang="en-IN" dirty="0" smtClean="0"/>
              <a:t>Group 4 PH</a:t>
            </a:r>
          </a:p>
          <a:p>
            <a:r>
              <a:rPr lang="en-IN" dirty="0" smtClean="0"/>
              <a:t>0.1-9.1% within first two years of symptomatic PE</a:t>
            </a:r>
          </a:p>
          <a:p>
            <a:r>
              <a:rPr lang="en-IN" dirty="0" smtClean="0"/>
              <a:t>Routine screening not recommended</a:t>
            </a:r>
          </a:p>
          <a:p>
            <a:r>
              <a:rPr lang="en-IN" smtClean="0"/>
              <a:t>Significant </a:t>
            </a:r>
            <a:r>
              <a:rPr lang="en-IN" dirty="0" smtClean="0"/>
              <a:t>number </a:t>
            </a:r>
            <a:r>
              <a:rPr lang="en-IN" smtClean="0"/>
              <a:t>of CTEPH cases </a:t>
            </a:r>
            <a:r>
              <a:rPr lang="en-IN" dirty="0" smtClean="0"/>
              <a:t>develop in the absence of previous acute PE.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Pathophysiology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VTE recorded in 80% of CTEPH</a:t>
            </a:r>
          </a:p>
          <a:p>
            <a:r>
              <a:rPr lang="en-IN" dirty="0" smtClean="0"/>
              <a:t>Inadequate anticoagulation</a:t>
            </a:r>
          </a:p>
          <a:p>
            <a:r>
              <a:rPr lang="en-IN" dirty="0" smtClean="0"/>
              <a:t>Large thrombus mass</a:t>
            </a:r>
          </a:p>
          <a:p>
            <a:r>
              <a:rPr lang="en-IN" dirty="0" smtClean="0"/>
              <a:t>Residual thrombi</a:t>
            </a:r>
          </a:p>
          <a:p>
            <a:r>
              <a:rPr lang="en-IN" dirty="0" smtClean="0"/>
              <a:t>Recurrence of VTE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Associated with only lupus anticoagulant or APLA</a:t>
            </a:r>
          </a:p>
          <a:p>
            <a:r>
              <a:rPr lang="en-IN" dirty="0" smtClean="0"/>
              <a:t>Elevated coagulation Factor VIII</a:t>
            </a:r>
          </a:p>
          <a:p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Mechanism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Pulmonary vascular remodelling process modified by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dirty="0" smtClean="0"/>
              <a:t>Infection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dirty="0" smtClean="0"/>
              <a:t>Inflammation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dirty="0" smtClean="0"/>
              <a:t>Circulating and vascular-resident progenitor cells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dirty="0" smtClean="0"/>
              <a:t>Thyroid hormone replacement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dirty="0" smtClean="0"/>
              <a:t>Malignancy   </a:t>
            </a:r>
          </a:p>
          <a:p>
            <a:r>
              <a:rPr lang="en-IN" dirty="0" err="1" smtClean="0"/>
              <a:t>Hypercoagulation</a:t>
            </a:r>
            <a:r>
              <a:rPr lang="en-IN" dirty="0" smtClean="0"/>
              <a:t>, ‘sticky’ red blood cells, high platelet counts, and ‘</a:t>
            </a:r>
            <a:r>
              <a:rPr lang="en-IN" dirty="0" err="1" smtClean="0"/>
              <a:t>uncleavable</a:t>
            </a:r>
            <a:r>
              <a:rPr lang="en-IN" dirty="0" smtClean="0"/>
              <a:t>’ fibrinogen also contribute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Splenectomy</a:t>
            </a:r>
            <a:endParaRPr lang="en-IN" dirty="0" smtClean="0"/>
          </a:p>
          <a:p>
            <a:r>
              <a:rPr lang="en-IN" dirty="0" err="1" smtClean="0"/>
              <a:t>Ventriculoatrial</a:t>
            </a:r>
            <a:r>
              <a:rPr lang="en-IN" dirty="0" smtClean="0"/>
              <a:t>  shunt for hydrocephalus</a:t>
            </a:r>
          </a:p>
          <a:p>
            <a:r>
              <a:rPr lang="en-IN" dirty="0" smtClean="0"/>
              <a:t>Inflammatory bowel disease</a:t>
            </a:r>
          </a:p>
          <a:p>
            <a:r>
              <a:rPr lang="en-IN" dirty="0" smtClean="0"/>
              <a:t>Chronic </a:t>
            </a:r>
            <a:r>
              <a:rPr lang="en-IN" dirty="0" err="1" smtClean="0"/>
              <a:t>osteomyelitis</a:t>
            </a:r>
            <a:r>
              <a:rPr lang="en-IN" dirty="0" smtClean="0"/>
              <a:t> also associated with High incidence and worse prognosis </a:t>
            </a:r>
          </a:p>
          <a:p>
            <a:r>
              <a:rPr lang="en-IN" dirty="0" smtClean="0"/>
              <a:t>Pulmonary </a:t>
            </a:r>
            <a:r>
              <a:rPr lang="en-IN" dirty="0" err="1" smtClean="0"/>
              <a:t>microvascular</a:t>
            </a:r>
            <a:r>
              <a:rPr lang="en-IN" dirty="0" smtClean="0"/>
              <a:t> disease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presentation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Median age -63 yrs</a:t>
            </a:r>
          </a:p>
          <a:p>
            <a:r>
              <a:rPr lang="en-IN" dirty="0" smtClean="0"/>
              <a:t>Both genders equally affected</a:t>
            </a:r>
          </a:p>
          <a:p>
            <a:r>
              <a:rPr lang="en-IN" dirty="0" smtClean="0"/>
              <a:t>Symptoms of right heart failure – advanced cases</a:t>
            </a:r>
          </a:p>
          <a:p>
            <a:r>
              <a:rPr lang="en-IN" dirty="0" smtClean="0"/>
              <a:t>Symptoms may resemble acute PE or </a:t>
            </a:r>
            <a:r>
              <a:rPr lang="en-IN" dirty="0" err="1" smtClean="0"/>
              <a:t>iPAH</a:t>
            </a:r>
            <a:r>
              <a:rPr lang="en-IN" dirty="0" smtClean="0"/>
              <a:t> </a:t>
            </a:r>
          </a:p>
          <a:p>
            <a:r>
              <a:rPr lang="en-IN" dirty="0" err="1" smtClean="0"/>
              <a:t>Edema</a:t>
            </a:r>
            <a:r>
              <a:rPr lang="en-IN" dirty="0" smtClean="0"/>
              <a:t> and </a:t>
            </a:r>
            <a:r>
              <a:rPr lang="en-IN" dirty="0" err="1" smtClean="0"/>
              <a:t>hemoptysis</a:t>
            </a:r>
            <a:r>
              <a:rPr lang="en-IN" dirty="0" smtClean="0"/>
              <a:t>- CTEPH</a:t>
            </a:r>
          </a:p>
          <a:p>
            <a:r>
              <a:rPr lang="en-IN" dirty="0" err="1" smtClean="0"/>
              <a:t>iPAH</a:t>
            </a:r>
            <a:r>
              <a:rPr lang="en-IN" dirty="0" smtClean="0"/>
              <a:t>-syncope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Diagnosis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  The diagnosis of CTEPH is based on findings obtained after at least </a:t>
            </a:r>
            <a:r>
              <a:rPr lang="en-IN" dirty="0" smtClean="0">
                <a:solidFill>
                  <a:schemeClr val="accent2"/>
                </a:solidFill>
              </a:rPr>
              <a:t>3 months </a:t>
            </a:r>
            <a:r>
              <a:rPr lang="en-IN" dirty="0" smtClean="0"/>
              <a:t>of effective anticoagulation, in order to discriminate this condition from ‘sub-acute’ PE. These findings are: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/>
              <a:t>mPAP</a:t>
            </a:r>
            <a:r>
              <a:rPr lang="en-IN" dirty="0" smtClean="0"/>
              <a:t> ≥25 mm Hg, with PCWP ≤15 mm Hg;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At least one (segmental) perfusion defect detected by perfusion lung scan, or pulmonary artery obstruction seen by MDCT angiography or conventional pulmonary angiography.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IN" sz="3200" dirty="0" smtClean="0"/>
              <a:t>Diagnosis of CTEPH</a:t>
            </a:r>
            <a:endParaRPr lang="en-IN" sz="3200" dirty="0"/>
          </a:p>
        </p:txBody>
      </p:sp>
      <p:pic>
        <p:nvPicPr>
          <p:cNvPr id="4" name="Picture 6" descr="C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12759"/>
          <a:stretch>
            <a:fillRect/>
          </a:stretch>
        </p:blipFill>
        <p:spPr bwMode="auto">
          <a:xfrm>
            <a:off x="2895600" y="1071509"/>
            <a:ext cx="3200400" cy="4795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Planar V/Q lung scan remains the main first-line imaging modality for CTEPH--96–97% sensitivity and 90–95% specificity</a:t>
            </a:r>
          </a:p>
          <a:p>
            <a:r>
              <a:rPr lang="en-IN" dirty="0" smtClean="0"/>
              <a:t>Right heart catheterization</a:t>
            </a:r>
          </a:p>
          <a:p>
            <a:r>
              <a:rPr lang="en-IN" dirty="0" smtClean="0"/>
              <a:t>In candidates for surgery, pulmonary vascular resistance has prognostic value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Recurrence of VTE- </a:t>
            </a:r>
          </a:p>
          <a:p>
            <a:r>
              <a:rPr lang="en-IN" dirty="0" smtClean="0"/>
              <a:t>Recurrence VTE likely to occur in the same clinical form as the index episode</a:t>
            </a:r>
          </a:p>
          <a:p>
            <a:r>
              <a:rPr lang="en-IN" dirty="0" smtClean="0"/>
              <a:t>Elevated D </a:t>
            </a:r>
            <a:r>
              <a:rPr lang="en-IN" dirty="0" err="1" smtClean="0"/>
              <a:t>dimer</a:t>
            </a:r>
            <a:r>
              <a:rPr lang="en-IN" dirty="0" smtClean="0"/>
              <a:t> during or after discontinuation of anticoagulants-      risk of recurrence</a:t>
            </a:r>
            <a:endParaRPr lang="en-IN" dirty="0"/>
          </a:p>
        </p:txBody>
      </p:sp>
      <p:sp>
        <p:nvSpPr>
          <p:cNvPr id="4" name="Up Arrow 3"/>
          <p:cNvSpPr/>
          <p:nvPr/>
        </p:nvSpPr>
        <p:spPr>
          <a:xfrm>
            <a:off x="3581400" y="33528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Multi-detector CT angiography</a:t>
            </a:r>
          </a:p>
          <a:p>
            <a:r>
              <a:rPr lang="en-IN" dirty="0" smtClean="0"/>
              <a:t>CT alone cannot rule out the disease.</a:t>
            </a:r>
          </a:p>
          <a:p>
            <a:r>
              <a:rPr lang="en-IN" dirty="0" smtClean="0"/>
              <a:t>CT angiography may help identify complications of the disease, such as pulmonary artery distension, resulting in left main coronary artery compression</a:t>
            </a:r>
            <a:endParaRPr lang="en-IN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CT chest- lung parenchyma</a:t>
            </a:r>
          </a:p>
          <a:p>
            <a:r>
              <a:rPr lang="en-IN" dirty="0" smtClean="0"/>
              <a:t>Perfusion inequalities- mosaic </a:t>
            </a:r>
            <a:r>
              <a:rPr lang="en-IN" dirty="0" err="1" smtClean="0"/>
              <a:t>parenchymal</a:t>
            </a:r>
            <a:r>
              <a:rPr lang="en-IN" dirty="0" smtClean="0"/>
              <a:t> pattern with dark areas corresponding to relatively decreased perfusion</a:t>
            </a:r>
          </a:p>
          <a:p>
            <a:r>
              <a:rPr lang="en-IN" dirty="0" smtClean="0"/>
              <a:t>Pulmonary angiography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Pulmonary angiography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Pulmonary artery webs and bands</a:t>
            </a:r>
          </a:p>
          <a:p>
            <a:r>
              <a:rPr lang="en-IN" dirty="0" smtClean="0"/>
              <a:t>Wall irregularities</a:t>
            </a:r>
          </a:p>
          <a:p>
            <a:r>
              <a:rPr lang="en-IN" dirty="0" err="1" smtClean="0"/>
              <a:t>Stenosis</a:t>
            </a:r>
            <a:r>
              <a:rPr lang="en-IN" dirty="0" smtClean="0"/>
              <a:t> </a:t>
            </a:r>
          </a:p>
          <a:p>
            <a:r>
              <a:rPr lang="en-IN" dirty="0" smtClean="0"/>
              <a:t>Aneurysms </a:t>
            </a:r>
          </a:p>
          <a:p>
            <a:r>
              <a:rPr lang="en-IN" dirty="0" smtClean="0"/>
              <a:t>Complete vascular obstructions</a:t>
            </a:r>
          </a:p>
          <a:p>
            <a:r>
              <a:rPr lang="en-IN" dirty="0" smtClean="0"/>
              <a:t>Bronchial collaterals</a:t>
            </a:r>
            <a:endParaRPr lang="en-IN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sz="3600" dirty="0" smtClean="0"/>
              <a:t>Treatment </a:t>
            </a:r>
            <a:endParaRPr lang="en-IN" sz="3600" dirty="0"/>
          </a:p>
        </p:txBody>
      </p:sp>
      <p:pic>
        <p:nvPicPr>
          <p:cNvPr id="4" name="Picture 6" descr="C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67230"/>
            <a:ext cx="3124200" cy="579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Pulmonary </a:t>
            </a:r>
            <a:r>
              <a:rPr lang="en-IN" dirty="0" err="1" smtClean="0"/>
              <a:t>endarterectomy</a:t>
            </a:r>
            <a:r>
              <a:rPr lang="en-IN" dirty="0" smtClean="0"/>
              <a:t> (PEA)-TOC</a:t>
            </a:r>
          </a:p>
          <a:p>
            <a:r>
              <a:rPr lang="en-IN" dirty="0" smtClean="0"/>
              <a:t>In hospital mortality- 4.7%</a:t>
            </a:r>
          </a:p>
          <a:p>
            <a:r>
              <a:rPr lang="en-IN" dirty="0" smtClean="0"/>
              <a:t>General criteria for operability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Pre-op NYHA class II–IV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Surgical accessibility of thrombi in the main, lobar, or segmental pulmonary arteries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There is no pulmonary vascular resistance threshold or measure of RV dysfunction that absolutely precludes PEA</a:t>
            </a:r>
          </a:p>
          <a:p>
            <a:r>
              <a:rPr lang="en-IN" dirty="0" smtClean="0"/>
              <a:t>Advanced age per se is not a contraindication for surgery</a:t>
            </a:r>
            <a:endParaRPr lang="en-IN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Advances in balloon pulmonary angioplasty</a:t>
            </a:r>
          </a:p>
          <a:p>
            <a:r>
              <a:rPr lang="en-IN" dirty="0" smtClean="0"/>
              <a:t>Optimal medical treatment for CTEPH consists of anticoagulants, diuretics, and oxygen. </a:t>
            </a:r>
          </a:p>
          <a:p>
            <a:r>
              <a:rPr lang="en-IN" dirty="0" smtClean="0"/>
              <a:t>Lifelong anticoagulation is recommended. </a:t>
            </a:r>
          </a:p>
          <a:p>
            <a:r>
              <a:rPr lang="en-IN" dirty="0" smtClean="0"/>
              <a:t>No data on efficacy of NOAC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Pulmonary </a:t>
            </a:r>
            <a:r>
              <a:rPr lang="en-IN" dirty="0" err="1" smtClean="0"/>
              <a:t>microvascular</a:t>
            </a:r>
            <a:r>
              <a:rPr lang="en-IN" dirty="0" smtClean="0"/>
              <a:t> disease– use of drugs approved for PAH </a:t>
            </a:r>
          </a:p>
          <a:p>
            <a:r>
              <a:rPr lang="en-IN" dirty="0" smtClean="0"/>
              <a:t>These drugs are justified in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Inoperable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Patients with persistent or residual pulmonary hypertension after PEA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In the presence of an unacceptable surgical risk–benefit ratio</a:t>
            </a:r>
          </a:p>
          <a:p>
            <a:pPr marL="514350" indent="-514350">
              <a:buNone/>
            </a:pPr>
            <a:r>
              <a:rPr lang="en-IN" dirty="0" err="1" smtClean="0"/>
              <a:t>Riociguat</a:t>
            </a:r>
            <a:r>
              <a:rPr lang="en-IN" dirty="0" smtClean="0"/>
              <a:t>- oral </a:t>
            </a:r>
            <a:r>
              <a:rPr lang="en-IN" dirty="0" err="1" smtClean="0"/>
              <a:t>sGC</a:t>
            </a:r>
            <a:r>
              <a:rPr lang="en-IN" dirty="0" smtClean="0"/>
              <a:t> stimulator</a:t>
            </a:r>
            <a:endParaRPr lang="en-IN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recomendation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58455"/>
          <a:stretch>
            <a:fillRect/>
          </a:stretch>
        </p:blipFill>
        <p:spPr bwMode="auto">
          <a:xfrm>
            <a:off x="1905000" y="2284226"/>
            <a:ext cx="4333361" cy="350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recomendation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41821"/>
          <a:stretch>
            <a:fillRect/>
          </a:stretch>
        </p:blipFill>
        <p:spPr bwMode="auto">
          <a:xfrm>
            <a:off x="2362200" y="19050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Pathophysiology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RV failure due to pressure overload- primary cause of death in severe 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Special scenarios- pregnancy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Pulmonary embolism is the leading cause of pregnancy-related maternal death in developed countries</a:t>
            </a:r>
          </a:p>
          <a:p>
            <a:r>
              <a:rPr lang="en-IN" dirty="0" smtClean="0"/>
              <a:t>Post partum – Post LSCS</a:t>
            </a:r>
          </a:p>
          <a:p>
            <a:r>
              <a:rPr lang="en-IN" dirty="0" smtClean="0"/>
              <a:t>Diagnosis</a:t>
            </a:r>
          </a:p>
          <a:p>
            <a:r>
              <a:rPr lang="en-IN" dirty="0" smtClean="0"/>
              <a:t>D </a:t>
            </a:r>
            <a:r>
              <a:rPr lang="en-IN" dirty="0" err="1" smtClean="0"/>
              <a:t>dimer</a:t>
            </a:r>
            <a:r>
              <a:rPr lang="en-IN" dirty="0" smtClean="0"/>
              <a:t> + abnormal CUS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Lung </a:t>
            </a:r>
            <a:r>
              <a:rPr lang="en-IN" dirty="0" err="1" smtClean="0"/>
              <a:t>scintigraphy</a:t>
            </a:r>
            <a:r>
              <a:rPr lang="en-IN" dirty="0" smtClean="0"/>
              <a:t> preferred over CT </a:t>
            </a:r>
          </a:p>
          <a:p>
            <a:r>
              <a:rPr lang="en-IN" dirty="0" smtClean="0"/>
              <a:t>A normal perfusion scan and a negative CT equally safe for ruling out PE</a:t>
            </a:r>
          </a:p>
          <a:p>
            <a:r>
              <a:rPr lang="en-IN" dirty="0" smtClean="0"/>
              <a:t>Conventional pulmonary </a:t>
            </a:r>
            <a:r>
              <a:rPr lang="en-IN" dirty="0" err="1" smtClean="0"/>
              <a:t>angio</a:t>
            </a:r>
            <a:r>
              <a:rPr lang="en-IN" dirty="0" smtClean="0"/>
              <a:t>- 2.2-3.7 </a:t>
            </a:r>
            <a:r>
              <a:rPr lang="en-IN" dirty="0" err="1" smtClean="0"/>
              <a:t>mSv</a:t>
            </a:r>
            <a:endParaRPr lang="en-IN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Radiation exposure 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4545"/>
          <a:stretch>
            <a:fillRect/>
          </a:stretch>
        </p:blipFill>
        <p:spPr bwMode="auto">
          <a:xfrm>
            <a:off x="1981200" y="1752600"/>
            <a:ext cx="505315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5791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Danger threshold for injury to the foetus- 50mSv</a:t>
            </a:r>
            <a:endParaRPr lang="en-IN" sz="2400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Heparin</a:t>
            </a:r>
          </a:p>
          <a:p>
            <a:r>
              <a:rPr lang="en-IN" dirty="0" smtClean="0"/>
              <a:t>LMWH </a:t>
            </a:r>
          </a:p>
          <a:p>
            <a:r>
              <a:rPr lang="en-IN" dirty="0" err="1" smtClean="0"/>
              <a:t>Fondaparinux</a:t>
            </a:r>
            <a:r>
              <a:rPr lang="en-IN" dirty="0" smtClean="0"/>
              <a:t> should not be used</a:t>
            </a:r>
          </a:p>
          <a:p>
            <a:r>
              <a:rPr lang="en-IN" dirty="0" smtClean="0"/>
              <a:t>VKA</a:t>
            </a:r>
          </a:p>
          <a:p>
            <a:r>
              <a:rPr lang="en-IN" dirty="0" smtClean="0"/>
              <a:t>NOAC are contraindicated in </a:t>
            </a:r>
            <a:r>
              <a:rPr lang="en-IN" dirty="0" err="1" smtClean="0"/>
              <a:t>pregnanacy</a:t>
            </a:r>
            <a:endParaRPr lang="en-IN" dirty="0" smtClean="0"/>
          </a:p>
          <a:p>
            <a:r>
              <a:rPr lang="en-IN" dirty="0" smtClean="0"/>
              <a:t>Careful in epidural catheter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Duration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Atleast</a:t>
            </a:r>
            <a:r>
              <a:rPr lang="en-IN" dirty="0" smtClean="0"/>
              <a:t> 6 weeks after delivery</a:t>
            </a:r>
          </a:p>
          <a:p>
            <a:r>
              <a:rPr lang="en-IN" dirty="0" smtClean="0"/>
              <a:t>Minimum overall treatment duration- 3 months</a:t>
            </a:r>
          </a:p>
          <a:p>
            <a:r>
              <a:rPr lang="en-IN" dirty="0" smtClean="0"/>
              <a:t>VKA safe during breast feeding mothers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Thrombolysis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Alteplase</a:t>
            </a:r>
            <a:r>
              <a:rPr lang="en-IN" dirty="0" smtClean="0"/>
              <a:t> 100 mg over 2 hrs</a:t>
            </a:r>
          </a:p>
          <a:p>
            <a:r>
              <a:rPr lang="en-IN" dirty="0" smtClean="0"/>
              <a:t>Risk of complication is similar to non pregnant population</a:t>
            </a:r>
          </a:p>
          <a:p>
            <a:r>
              <a:rPr lang="en-IN" dirty="0" smtClean="0"/>
              <a:t>Thrombolytic treatment should not be used </a:t>
            </a:r>
            <a:r>
              <a:rPr lang="en-IN" dirty="0" err="1" smtClean="0"/>
              <a:t>peripartum</a:t>
            </a:r>
            <a:r>
              <a:rPr lang="en-IN" dirty="0" smtClean="0"/>
              <a:t> except for critical cases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recomendation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9151"/>
          <a:stretch>
            <a:fillRect/>
          </a:stretch>
        </p:blipFill>
        <p:spPr bwMode="auto">
          <a:xfrm>
            <a:off x="2133600" y="1828800"/>
            <a:ext cx="3886200" cy="473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Pulmonary embolism and cancer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VTE -Four times higher</a:t>
            </a:r>
          </a:p>
          <a:p>
            <a:endParaRPr lang="en-IN" dirty="0" smtClean="0"/>
          </a:p>
          <a:p>
            <a:r>
              <a:rPr lang="en-IN" dirty="0" smtClean="0"/>
              <a:t>Highest relative risk in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Multiple myeloma (46 fold)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Brain (20 fold)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Pancreatic cancer (16 fold )</a:t>
            </a:r>
          </a:p>
          <a:p>
            <a:endParaRPr lang="en-IN" dirty="0" smtClean="0"/>
          </a:p>
          <a:p>
            <a:r>
              <a:rPr lang="en-IN" dirty="0" smtClean="0"/>
              <a:t>Absolute numbers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Lung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Colon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Prostate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chemotherapy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Chemotherapy – six fold increased risk</a:t>
            </a:r>
          </a:p>
          <a:p>
            <a:r>
              <a:rPr lang="en-IN" dirty="0" smtClean="0"/>
              <a:t>Prophylactic anticoagulation is not routinely recommended during ambulatory anti-cancer chemotherapy except --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Thalidomide or </a:t>
            </a:r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</a:rPr>
              <a:t>lenalidomide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IN" dirty="0" smtClean="0"/>
              <a:t>based regimens in multiple myeloma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LMWH or VKA are not effective in preventing thrombosis related to the use of permanent central venous lines in cancer patients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/>
          <p:cNvSpPr/>
          <p:nvPr/>
        </p:nvSpPr>
        <p:spPr>
          <a:xfrm>
            <a:off x="7391400" y="4724400"/>
            <a:ext cx="228600" cy="381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Cancer surgery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risk of VTE increases over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90-fold</a:t>
            </a:r>
            <a:r>
              <a:rPr lang="en-IN" dirty="0" smtClean="0"/>
              <a:t> in the first 6 weeks after cancer surgery and is second only to the risk of VTE after TKR or THR. </a:t>
            </a:r>
          </a:p>
          <a:p>
            <a:r>
              <a:rPr lang="en-IN" dirty="0" smtClean="0"/>
              <a:t>The risk of VTE after cancer surgery remains elevated (up to 30-fold) btw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4-12th post-operative </a:t>
            </a:r>
            <a:r>
              <a:rPr lang="en-IN" dirty="0" smtClean="0"/>
              <a:t>month. </a:t>
            </a:r>
          </a:p>
          <a:p>
            <a:r>
              <a:rPr lang="en-IN" dirty="0" smtClean="0"/>
              <a:t>Continued vigilance is necessary-- as currently recommended prophylactic anticoagulation covers only the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first 30 days </a:t>
            </a:r>
            <a:r>
              <a:rPr lang="en-IN" dirty="0" smtClean="0"/>
              <a:t>after cancer surgery.</a:t>
            </a:r>
            <a:endParaRPr lang="en-IN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D </a:t>
            </a:r>
            <a:r>
              <a:rPr lang="en-IN" dirty="0" err="1" smtClean="0"/>
              <a:t>dimer</a:t>
            </a:r>
            <a:endParaRPr lang="en-IN" dirty="0" smtClean="0"/>
          </a:p>
          <a:p>
            <a:r>
              <a:rPr lang="en-IN" dirty="0" smtClean="0"/>
              <a:t>Treatment strategies recommended for symptomatic PE should be also considered for incidental PE found in patients with malignancy</a:t>
            </a:r>
            <a:endParaRPr lang="en-IN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presence of cancer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tripled</a:t>
            </a:r>
            <a:r>
              <a:rPr lang="en-IN" dirty="0" smtClean="0"/>
              <a:t> the 30-day risk of death, shock, or recurrence of PE</a:t>
            </a:r>
          </a:p>
          <a:p>
            <a:r>
              <a:rPr lang="en-IN" dirty="0" smtClean="0"/>
              <a:t>Cancer is the strongest independent risk factor for both all-cause and PE-related mortality</a:t>
            </a:r>
          </a:p>
          <a:p>
            <a:r>
              <a:rPr lang="en-IN" dirty="0" smtClean="0"/>
              <a:t>The worse outcome is due to the increased bleeding risk during anticoagulation therapy and to the high rate of recurrence of VTE</a:t>
            </a:r>
            <a:endParaRPr lang="en-IN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Risk of recurrence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0" y="1905000"/>
          <a:ext cx="6777355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7200"/>
                <a:gridCol w="2510155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Variables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Score 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Breast cancer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-1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Tumor</a:t>
                      </a:r>
                      <a:r>
                        <a:rPr lang="en-IN" dirty="0" smtClean="0"/>
                        <a:t> node metastasis stage I or II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-1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Female sex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Lung cancer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Previous</a:t>
                      </a:r>
                      <a:r>
                        <a:rPr lang="en-IN" baseline="0" dirty="0" smtClean="0"/>
                        <a:t> VTE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1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4876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Score ≤0 low risk  (≤4.5%)</a:t>
            </a:r>
          </a:p>
          <a:p>
            <a:r>
              <a:rPr lang="en-IN" sz="2000" dirty="0" smtClean="0"/>
              <a:t>Score &gt;1 high risk (19%)</a:t>
            </a:r>
            <a:endParaRPr lang="en-IN" sz="2000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LMWH administered in the acute phase (except for high-risk PE) and continued over the first 3–6 months– first line therapy</a:t>
            </a:r>
          </a:p>
          <a:p>
            <a:r>
              <a:rPr lang="en-IN" dirty="0" err="1" smtClean="0"/>
              <a:t>Fondaparinux</a:t>
            </a:r>
            <a:r>
              <a:rPr lang="en-IN" dirty="0" smtClean="0"/>
              <a:t> and NOAC- limited data</a:t>
            </a:r>
          </a:p>
          <a:p>
            <a:r>
              <a:rPr lang="en-IN" dirty="0" smtClean="0"/>
              <a:t>Chronic anticoagulation</a:t>
            </a:r>
          </a:p>
          <a:p>
            <a:r>
              <a:rPr lang="en-IN" dirty="0" smtClean="0"/>
              <a:t>Recurrence of VTE in patients on VKA or LMWH- high dose of LMWH or vena </a:t>
            </a:r>
            <a:r>
              <a:rPr lang="en-IN" dirty="0" err="1" smtClean="0"/>
              <a:t>caval</a:t>
            </a:r>
            <a:r>
              <a:rPr lang="en-IN" dirty="0" smtClean="0"/>
              <a:t> filters</a:t>
            </a:r>
          </a:p>
          <a:p>
            <a:r>
              <a:rPr lang="en-IN" dirty="0" smtClean="0"/>
              <a:t>Risk of filter thrombosis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recomendation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4114800" cy="508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286000" y="4800600"/>
            <a:ext cx="2590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dirty="0" smtClean="0"/>
              <a:t>occult cancer presenting as unprovoked pulmonary embolism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10% of patients presenting with unprovoked PE will develop cancer within the next 5–10 years, with the majority of cases appearing in the first 1–2 years after diagnosis of PE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Screening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Screening strategy of performing pelvic and abdominal CT combined with mammography and sputum cytology</a:t>
            </a:r>
          </a:p>
          <a:p>
            <a:r>
              <a:rPr lang="en-IN" dirty="0" smtClean="0"/>
              <a:t>No benefit was found in terms of 5-year survival</a:t>
            </a:r>
          </a:p>
          <a:p>
            <a:r>
              <a:rPr lang="en-IN" dirty="0" smtClean="0"/>
              <a:t>Restricted to careful history, physical examination, basic laboratory tests, and a chest X-ray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Non-thrombotic pulmonary embolism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Adipocytes</a:t>
            </a:r>
            <a:endParaRPr lang="en-IN" dirty="0" smtClean="0"/>
          </a:p>
          <a:p>
            <a:r>
              <a:rPr lang="en-IN" dirty="0" smtClean="0"/>
              <a:t>Haematopoietic cells</a:t>
            </a:r>
          </a:p>
          <a:p>
            <a:r>
              <a:rPr lang="en-IN" dirty="0" smtClean="0"/>
              <a:t>Amniotic fluid</a:t>
            </a:r>
          </a:p>
          <a:p>
            <a:r>
              <a:rPr lang="en-IN" dirty="0" err="1" smtClean="0"/>
              <a:t>Trophoblastic</a:t>
            </a:r>
            <a:r>
              <a:rPr lang="en-IN" dirty="0" smtClean="0"/>
              <a:t> cells</a:t>
            </a:r>
          </a:p>
          <a:p>
            <a:r>
              <a:rPr lang="en-IN" dirty="0" smtClean="0"/>
              <a:t>Tumour cells</a:t>
            </a:r>
          </a:p>
          <a:p>
            <a:r>
              <a:rPr lang="en-IN" dirty="0" smtClean="0"/>
              <a:t>Bacteria </a:t>
            </a:r>
          </a:p>
          <a:p>
            <a:r>
              <a:rPr lang="en-IN" dirty="0" smtClean="0"/>
              <a:t>Fungi</a:t>
            </a:r>
          </a:p>
          <a:p>
            <a:r>
              <a:rPr lang="en-IN" dirty="0" smtClean="0"/>
              <a:t>Parasites </a:t>
            </a:r>
          </a:p>
          <a:p>
            <a:r>
              <a:rPr lang="en-IN" dirty="0" smtClean="0"/>
              <a:t>foreign materials </a:t>
            </a:r>
          </a:p>
          <a:p>
            <a:r>
              <a:rPr lang="en-IN" dirty="0" smtClean="0"/>
              <a:t>Air </a:t>
            </a:r>
            <a:endParaRPr lang="en-IN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Septic embolism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Right sided </a:t>
            </a:r>
            <a:r>
              <a:rPr lang="en-IN" dirty="0" err="1" smtClean="0"/>
              <a:t>endocarditis</a:t>
            </a:r>
            <a:r>
              <a:rPr lang="en-IN" dirty="0" smtClean="0"/>
              <a:t>- septic embolism to pulmonary circulation</a:t>
            </a:r>
          </a:p>
          <a:p>
            <a:r>
              <a:rPr lang="en-IN" dirty="0" smtClean="0"/>
              <a:t>Risk factors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Intravenous drug abuse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Infected indwelling catheters or pacemaker wires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Septic </a:t>
            </a:r>
            <a:r>
              <a:rPr lang="en-IN" dirty="0" err="1" smtClean="0"/>
              <a:t>thrombophlebitis</a:t>
            </a:r>
            <a:r>
              <a:rPr lang="en-IN" dirty="0" smtClean="0"/>
              <a:t> from the tonsils and the jugular, dental, and pelvic regions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2192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/>
          <p:cNvSpPr/>
          <p:nvPr/>
        </p:nvSpPr>
        <p:spPr>
          <a:xfrm>
            <a:off x="1143000" y="1295400"/>
            <a:ext cx="304800" cy="381000"/>
          </a:xfrm>
          <a:prstGeom prst="up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Septic embolism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Staph </a:t>
            </a:r>
            <a:r>
              <a:rPr lang="en-IN" dirty="0" err="1" smtClean="0"/>
              <a:t>aureus</a:t>
            </a:r>
            <a:r>
              <a:rPr lang="en-IN" dirty="0" smtClean="0"/>
              <a:t>- MC cause</a:t>
            </a:r>
          </a:p>
          <a:p>
            <a:r>
              <a:rPr lang="en-IN" dirty="0" err="1" smtClean="0"/>
              <a:t>Immunocompromised</a:t>
            </a:r>
            <a:r>
              <a:rPr lang="en-IN" dirty="0" smtClean="0"/>
              <a:t> pts- anaerobic bacteria, </a:t>
            </a:r>
            <a:r>
              <a:rPr lang="en-IN" dirty="0" err="1" smtClean="0"/>
              <a:t>bacterioides</a:t>
            </a:r>
            <a:r>
              <a:rPr lang="en-IN" dirty="0" smtClean="0"/>
              <a:t>, fungi</a:t>
            </a:r>
          </a:p>
          <a:p>
            <a:r>
              <a:rPr lang="en-IN" dirty="0" smtClean="0"/>
              <a:t>Treatment- specific treatment of the organism</a:t>
            </a:r>
            <a:endParaRPr lang="en-IN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/>
              <a:t>Foreign material pulmonary embolism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Increase in Interventional procedures</a:t>
            </a:r>
          </a:p>
          <a:p>
            <a:r>
              <a:rPr lang="en-IN" dirty="0" smtClean="0"/>
              <a:t>Silicone </a:t>
            </a:r>
          </a:p>
          <a:p>
            <a:r>
              <a:rPr lang="en-IN" dirty="0" smtClean="0"/>
              <a:t>Broken catheters</a:t>
            </a:r>
          </a:p>
          <a:p>
            <a:r>
              <a:rPr lang="en-IN" dirty="0" smtClean="0"/>
              <a:t>guide wires </a:t>
            </a:r>
          </a:p>
          <a:p>
            <a:r>
              <a:rPr lang="en-IN" dirty="0" smtClean="0"/>
              <a:t>Vena cava filters </a:t>
            </a:r>
          </a:p>
          <a:p>
            <a:r>
              <a:rPr lang="en-IN" dirty="0" smtClean="0"/>
              <a:t>Coils for </a:t>
            </a:r>
            <a:r>
              <a:rPr lang="en-IN" dirty="0" err="1" smtClean="0"/>
              <a:t>embolisation</a:t>
            </a:r>
            <a:endParaRPr lang="en-IN" dirty="0" smtClean="0"/>
          </a:p>
          <a:p>
            <a:r>
              <a:rPr lang="en-IN" dirty="0" smtClean="0"/>
              <a:t>Endovascular stent components</a:t>
            </a:r>
            <a:endParaRPr lang="en-IN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If possible-- intravascular foreign objects should be removed --- the material may cause further thrombosis and sepsis</a:t>
            </a:r>
            <a:endParaRPr lang="en-IN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96200" cy="6858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Fat embolism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Pelvic or long bone fractures</a:t>
            </a:r>
          </a:p>
          <a:p>
            <a:r>
              <a:rPr lang="en-IN" dirty="0" err="1" smtClean="0"/>
              <a:t>Endomedullary</a:t>
            </a:r>
            <a:r>
              <a:rPr lang="en-IN" dirty="0" smtClean="0"/>
              <a:t> nailing</a:t>
            </a:r>
          </a:p>
          <a:p>
            <a:r>
              <a:rPr lang="en-IN" dirty="0" smtClean="0"/>
              <a:t>THR or TKR</a:t>
            </a:r>
          </a:p>
          <a:p>
            <a:r>
              <a:rPr lang="en-IN" dirty="0" smtClean="0"/>
              <a:t>Lipid and </a:t>
            </a:r>
            <a:r>
              <a:rPr lang="en-IN" dirty="0" err="1" smtClean="0"/>
              <a:t>propofol</a:t>
            </a:r>
            <a:r>
              <a:rPr lang="en-IN" dirty="0" smtClean="0"/>
              <a:t> infusion</a:t>
            </a:r>
          </a:p>
          <a:p>
            <a:r>
              <a:rPr lang="en-IN" dirty="0" smtClean="0"/>
              <a:t>Intra-osseous infusion </a:t>
            </a:r>
          </a:p>
          <a:p>
            <a:r>
              <a:rPr lang="en-IN" dirty="0" smtClean="0"/>
              <a:t>Bone marrow harvest</a:t>
            </a:r>
          </a:p>
          <a:p>
            <a:r>
              <a:rPr lang="en-IN" dirty="0" smtClean="0"/>
              <a:t>Sickle cell disease</a:t>
            </a:r>
          </a:p>
          <a:p>
            <a:r>
              <a:rPr lang="en-IN" dirty="0" smtClean="0"/>
              <a:t>Fatty liver disease</a:t>
            </a:r>
          </a:p>
          <a:p>
            <a:r>
              <a:rPr lang="en-IN" dirty="0" smtClean="0"/>
              <a:t>Pancreatitis  </a:t>
            </a:r>
          </a:p>
          <a:p>
            <a:r>
              <a:rPr lang="en-IN" dirty="0" smtClean="0"/>
              <a:t>After liposuction</a:t>
            </a:r>
            <a:endParaRPr lang="en-IN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ARDS</a:t>
            </a:r>
          </a:p>
          <a:p>
            <a:endParaRPr lang="en-IN" dirty="0" smtClean="0"/>
          </a:p>
          <a:p>
            <a:r>
              <a:rPr lang="en-IN" dirty="0" smtClean="0"/>
              <a:t>Classical triad-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Altered mental status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Respiratory distress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err="1" smtClean="0"/>
              <a:t>Petechial</a:t>
            </a:r>
            <a:r>
              <a:rPr lang="en-IN" dirty="0" smtClean="0"/>
              <a:t> rash</a:t>
            </a:r>
          </a:p>
          <a:p>
            <a:endParaRPr lang="en-IN" dirty="0" smtClean="0"/>
          </a:p>
          <a:p>
            <a:r>
              <a:rPr lang="en-IN" dirty="0" smtClean="0"/>
              <a:t>Occurs 12-36 hrs after injury</a:t>
            </a:r>
            <a:endParaRPr lang="en-IN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Fat globules can be found in blood, urine, sputum, </a:t>
            </a:r>
            <a:r>
              <a:rPr lang="en-IN" dirty="0" err="1" smtClean="0"/>
              <a:t>broncho</a:t>
            </a:r>
            <a:r>
              <a:rPr lang="en-IN" dirty="0" smtClean="0"/>
              <a:t> alveolar </a:t>
            </a:r>
            <a:r>
              <a:rPr lang="en-IN" dirty="0" err="1" smtClean="0"/>
              <a:t>lavage</a:t>
            </a:r>
            <a:r>
              <a:rPr lang="en-IN" dirty="0" smtClean="0"/>
              <a:t>, and cerebrospinal fluid</a:t>
            </a:r>
          </a:p>
          <a:p>
            <a:r>
              <a:rPr lang="en-IN" dirty="0" smtClean="0"/>
              <a:t>In most cases the condition is self-limiting. Treatment should be supportive</a:t>
            </a:r>
          </a:p>
          <a:p>
            <a:r>
              <a:rPr lang="en-IN" dirty="0" smtClean="0"/>
              <a:t>High dose methyl </a:t>
            </a:r>
            <a:r>
              <a:rPr lang="en-IN" dirty="0" err="1" smtClean="0"/>
              <a:t>prednisolone</a:t>
            </a:r>
            <a:r>
              <a:rPr lang="en-IN" dirty="0" smtClean="0"/>
              <a:t>- no clear cut evidence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96200" cy="7620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Air embolism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IN" dirty="0" smtClean="0"/>
              <a:t>Both venous and arterial system - venous emboli more common</a:t>
            </a:r>
          </a:p>
          <a:p>
            <a:r>
              <a:rPr lang="en-IN" dirty="0" smtClean="0"/>
              <a:t>Iatrogenic- central venous and HD catheter</a:t>
            </a:r>
          </a:p>
          <a:p>
            <a:r>
              <a:rPr lang="en-IN" dirty="0" smtClean="0"/>
              <a:t>Lethal volume- 100-500 ml</a:t>
            </a:r>
          </a:p>
          <a:p>
            <a:r>
              <a:rPr lang="en-IN" dirty="0" smtClean="0"/>
              <a:t>Obstruction of RVOT or pulmonary arterioles by a mixture of air bubbles and fibrin</a:t>
            </a:r>
          </a:p>
          <a:p>
            <a:r>
              <a:rPr lang="en-IN" dirty="0" smtClean="0"/>
              <a:t>CT- most sensitive diagnostic test</a:t>
            </a:r>
          </a:p>
          <a:p>
            <a:r>
              <a:rPr lang="en-IN" dirty="0" smtClean="0"/>
              <a:t>Shows a unique picture of round or mirror shaped densities localized ventrally in the supine patient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r>
              <a:rPr lang="en-IN" sz="3600" dirty="0" smtClean="0"/>
              <a:t>Treatment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IN" dirty="0" smtClean="0"/>
              <a:t>Maintenance of the circulation, prevention of further entry of gas, and volume expansion</a:t>
            </a:r>
          </a:p>
          <a:p>
            <a:r>
              <a:rPr lang="en-IN" dirty="0" smtClean="0"/>
              <a:t>The patient should be placed in the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left lateral </a:t>
            </a:r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</a:rPr>
              <a:t>decubitus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position</a:t>
            </a:r>
            <a:r>
              <a:rPr lang="en-IN" dirty="0" smtClean="0"/>
              <a:t> to prevent right ventricular outflow obstruction by airlock</a:t>
            </a:r>
          </a:p>
          <a:p>
            <a:r>
              <a:rPr lang="en-IN" dirty="0" smtClean="0"/>
              <a:t>In the case of large amounts of central air, aspiration with the use of a central venous catheter might be an option</a:t>
            </a:r>
          </a:p>
          <a:p>
            <a:r>
              <a:rPr lang="en-IN" dirty="0" smtClean="0"/>
              <a:t>Administration of up to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100% oxygen </a:t>
            </a:r>
            <a:r>
              <a:rPr lang="en-IN" dirty="0" smtClean="0"/>
              <a:t>can decrease bubble size by establishing a diffusion gradient that favours elimination of the gas</a:t>
            </a:r>
            <a:endParaRPr lang="en-IN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Amniotic fluid embolism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Rare but catastrophic complication</a:t>
            </a:r>
          </a:p>
          <a:p>
            <a:r>
              <a:rPr lang="en-IN" dirty="0" smtClean="0"/>
              <a:t>1.9-2.5 cases per 100000 maternities</a:t>
            </a:r>
          </a:p>
          <a:p>
            <a:r>
              <a:rPr lang="en-IN" dirty="0" smtClean="0"/>
              <a:t>Amniotic fluid is forced into the uterine veins during normal labour or when the placenta is disrupted by surgery or trauma</a:t>
            </a:r>
          </a:p>
          <a:p>
            <a:r>
              <a:rPr lang="en-IN" dirty="0" smtClean="0"/>
              <a:t>Pulmonary vessels are obstructed by cell groups and </a:t>
            </a:r>
            <a:r>
              <a:rPr lang="en-IN" dirty="0" err="1" smtClean="0"/>
              <a:t>meconium</a:t>
            </a:r>
            <a:r>
              <a:rPr lang="en-IN" dirty="0" smtClean="0"/>
              <a:t>, and an inflammatory reaction occurs due to the release of active metabolites</a:t>
            </a:r>
            <a:endParaRPr lang="en-IN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Seizures- majority of patients </a:t>
            </a:r>
          </a:p>
          <a:p>
            <a:r>
              <a:rPr lang="en-IN" dirty="0" smtClean="0"/>
              <a:t>Pulmonary </a:t>
            </a:r>
            <a:r>
              <a:rPr lang="en-IN" dirty="0" err="1" smtClean="0"/>
              <a:t>edema</a:t>
            </a:r>
            <a:r>
              <a:rPr lang="en-IN" dirty="0" smtClean="0"/>
              <a:t> and ARDS</a:t>
            </a:r>
          </a:p>
          <a:p>
            <a:r>
              <a:rPr lang="en-IN" dirty="0" smtClean="0"/>
              <a:t>Mortality </a:t>
            </a:r>
            <a:r>
              <a:rPr lang="en-IN" dirty="0" err="1" smtClean="0"/>
              <a:t>upto</a:t>
            </a:r>
            <a:r>
              <a:rPr lang="en-IN" dirty="0" smtClean="0"/>
              <a:t> 21%</a:t>
            </a:r>
          </a:p>
          <a:p>
            <a:r>
              <a:rPr lang="en-IN" dirty="0" smtClean="0"/>
              <a:t>Management- supportive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Tumour embolism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Pulmonary intravascular tumour emboli are seen in up to 26% of autopsies of patients with solid malignancies,</a:t>
            </a:r>
          </a:p>
          <a:p>
            <a:r>
              <a:rPr lang="en-IN" dirty="0" smtClean="0"/>
              <a:t>Diagnosis-- rarely made before death</a:t>
            </a:r>
          </a:p>
          <a:p>
            <a:r>
              <a:rPr lang="en-IN" dirty="0" smtClean="0"/>
              <a:t>Carcinoma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prostate gland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Digestive system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Liver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breast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Radiologically</a:t>
            </a:r>
            <a:r>
              <a:rPr lang="en-IN" dirty="0" smtClean="0"/>
              <a:t> tumour </a:t>
            </a:r>
            <a:r>
              <a:rPr lang="en-IN" dirty="0" err="1" smtClean="0"/>
              <a:t>microembolism</a:t>
            </a:r>
            <a:r>
              <a:rPr lang="en-IN" dirty="0" smtClean="0"/>
              <a:t>- mimic lung conditions- pneumonia, TB, ILD</a:t>
            </a:r>
          </a:p>
          <a:p>
            <a:r>
              <a:rPr lang="en-IN" dirty="0" err="1" smtClean="0"/>
              <a:t>Macroembolism</a:t>
            </a:r>
            <a:r>
              <a:rPr lang="en-IN" dirty="0" smtClean="0"/>
              <a:t> </a:t>
            </a:r>
            <a:r>
              <a:rPr lang="en-IN" dirty="0" err="1" smtClean="0"/>
              <a:t>indistinguisable</a:t>
            </a:r>
            <a:r>
              <a:rPr lang="en-IN" dirty="0" smtClean="0"/>
              <a:t> from VTE</a:t>
            </a:r>
          </a:p>
          <a:p>
            <a:r>
              <a:rPr lang="en-IN" dirty="0" smtClean="0"/>
              <a:t>Treatment- target the </a:t>
            </a:r>
            <a:r>
              <a:rPr lang="en-IN" smtClean="0"/>
              <a:t>underlying malignancy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2800" dirty="0" smtClean="0"/>
              <a:t>Key factors contributing to hemodynamic collapse in acute pulmonary embolism</a:t>
            </a:r>
            <a:endParaRPr lang="en-IN" sz="2800" dirty="0"/>
          </a:p>
        </p:txBody>
      </p:sp>
      <p:pic>
        <p:nvPicPr>
          <p:cNvPr id="4" name="Picture 6" descr="C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2877" y="1773763"/>
            <a:ext cx="5316245" cy="452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pe</a:t>
            </a:r>
            <a:r>
              <a:rPr lang="en-IN" dirty="0" smtClean="0"/>
              <a:t> induced </a:t>
            </a:r>
            <a:r>
              <a:rPr lang="en-IN" dirty="0" err="1" smtClean="0"/>
              <a:t>myocarditis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Secondary hemodynamic destabilisation—high levels of epinephrine released – as a result of PE induced </a:t>
            </a:r>
            <a:r>
              <a:rPr lang="en-IN" dirty="0" err="1" smtClean="0"/>
              <a:t>myocarditis</a:t>
            </a:r>
            <a:endParaRPr lang="en-IN" dirty="0" smtClean="0"/>
          </a:p>
          <a:p>
            <a:r>
              <a:rPr lang="en-IN" dirty="0" smtClean="0"/>
              <a:t>Excessive </a:t>
            </a:r>
            <a:r>
              <a:rPr lang="en-IN" dirty="0" err="1" smtClean="0"/>
              <a:t>neurohormonal</a:t>
            </a:r>
            <a:r>
              <a:rPr lang="en-IN" dirty="0" smtClean="0"/>
              <a:t> activation in PE—abnormal RV wall tension and circulatory shock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RV ischemia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Circulating levels of biomarkers of myocardial injury</a:t>
            </a:r>
          </a:p>
          <a:p>
            <a:r>
              <a:rPr lang="en-IN" dirty="0" smtClean="0"/>
              <a:t>RV infarction– imbalance between oxygen supply and demand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Pulmonary embolism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Epidemiology</a:t>
            </a:r>
          </a:p>
          <a:p>
            <a:r>
              <a:rPr lang="en-IN" dirty="0" smtClean="0"/>
              <a:t>Predisposing factors</a:t>
            </a:r>
          </a:p>
          <a:p>
            <a:r>
              <a:rPr lang="en-IN" dirty="0" smtClean="0"/>
              <a:t>Natural history</a:t>
            </a:r>
          </a:p>
          <a:p>
            <a:r>
              <a:rPr lang="en-IN" dirty="0" err="1" smtClean="0"/>
              <a:t>Pathophysiology</a:t>
            </a:r>
            <a:endParaRPr lang="en-IN" dirty="0" smtClean="0"/>
          </a:p>
          <a:p>
            <a:r>
              <a:rPr lang="en-IN" dirty="0" smtClean="0"/>
              <a:t>Clinical classification</a:t>
            </a:r>
          </a:p>
          <a:p>
            <a:r>
              <a:rPr lang="en-IN" dirty="0" smtClean="0"/>
              <a:t>Diagnosis</a:t>
            </a:r>
          </a:p>
          <a:p>
            <a:r>
              <a:rPr lang="en-IN" dirty="0" smtClean="0"/>
              <a:t>Prognostic assessment</a:t>
            </a:r>
          </a:p>
          <a:p>
            <a:r>
              <a:rPr lang="en-IN" dirty="0" smtClean="0"/>
              <a:t>Treatment </a:t>
            </a:r>
          </a:p>
          <a:p>
            <a:r>
              <a:rPr lang="en-IN" dirty="0" smtClean="0"/>
              <a:t>CTEPH</a:t>
            </a:r>
          </a:p>
          <a:p>
            <a:r>
              <a:rPr lang="en-IN" dirty="0" smtClean="0"/>
              <a:t>Special scenarios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Gas exchange abnormalities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Hypoxaemia</a:t>
            </a:r>
            <a:r>
              <a:rPr lang="en-IN" dirty="0" smtClean="0"/>
              <a:t>-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Intrapulmonary or </a:t>
            </a:r>
            <a:r>
              <a:rPr lang="en-IN" dirty="0" err="1" smtClean="0"/>
              <a:t>intracardiac</a:t>
            </a:r>
            <a:r>
              <a:rPr lang="en-IN" dirty="0" smtClean="0"/>
              <a:t> right to left shunt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Elevated alveolar dead space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Ventilation perfusion mismatch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Decrease in MV02 </a:t>
            </a:r>
          </a:p>
          <a:p>
            <a:endParaRPr lang="en-IN" dirty="0" smtClean="0"/>
          </a:p>
          <a:p>
            <a:r>
              <a:rPr lang="en-IN" dirty="0" smtClean="0"/>
              <a:t>1/3 of patients---right to left shunting—Patent foramen </a:t>
            </a:r>
            <a:r>
              <a:rPr lang="en-IN" dirty="0" err="1" smtClean="0"/>
              <a:t>ovale</a:t>
            </a:r>
            <a:r>
              <a:rPr lang="en-IN" dirty="0" smtClean="0"/>
              <a:t>—severe hypoxemia – paradoxical </a:t>
            </a:r>
            <a:r>
              <a:rPr lang="en-IN" dirty="0" err="1" smtClean="0"/>
              <a:t>embolisation</a:t>
            </a:r>
            <a:r>
              <a:rPr lang="en-IN" dirty="0" smtClean="0"/>
              <a:t>-- stroke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pulmonary infarction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Small distal emboli—alveolar </a:t>
            </a:r>
            <a:r>
              <a:rPr lang="en-IN" dirty="0" err="1" smtClean="0"/>
              <a:t>hemorrhage</a:t>
            </a:r>
            <a:r>
              <a:rPr lang="en-IN" dirty="0" smtClean="0"/>
              <a:t>– </a:t>
            </a:r>
            <a:r>
              <a:rPr lang="en-IN" dirty="0" err="1" smtClean="0"/>
              <a:t>hemoptysis</a:t>
            </a:r>
            <a:r>
              <a:rPr lang="en-IN" dirty="0" smtClean="0"/>
              <a:t>, </a:t>
            </a:r>
            <a:r>
              <a:rPr lang="en-IN" dirty="0" err="1" smtClean="0"/>
              <a:t>pleuritis</a:t>
            </a:r>
            <a:r>
              <a:rPr lang="en-IN" dirty="0" smtClean="0"/>
              <a:t>, pleural effusion (mild)---pulmonary infarction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Clinical classification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IN" sz="2800" dirty="0" smtClean="0"/>
              <a:t>Estimated PE related early mortality risk defined by in hospital or 30 day mortality</a:t>
            </a:r>
            <a:endParaRPr lang="en-IN" sz="2800" dirty="0"/>
          </a:p>
        </p:txBody>
      </p:sp>
      <p:pic>
        <p:nvPicPr>
          <p:cNvPr id="4" name="Picture 6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3891847" cy="488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classification-acc aha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Massive PE</a:t>
            </a:r>
          </a:p>
          <a:p>
            <a:r>
              <a:rPr lang="en-IN" dirty="0" err="1" smtClean="0"/>
              <a:t>Submassive</a:t>
            </a:r>
            <a:r>
              <a:rPr lang="en-IN" dirty="0" smtClean="0"/>
              <a:t> PE</a:t>
            </a:r>
          </a:p>
          <a:p>
            <a:r>
              <a:rPr lang="en-IN" dirty="0" smtClean="0"/>
              <a:t>Low risk PE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classification-acc aha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MASSIVE PE</a:t>
            </a:r>
            <a:r>
              <a:rPr lang="en-IN" i="1" dirty="0" smtClean="0"/>
              <a:t>: </a:t>
            </a:r>
          </a:p>
          <a:p>
            <a:pPr>
              <a:buNone/>
            </a:pPr>
            <a:r>
              <a:rPr lang="en-IN" dirty="0" smtClean="0"/>
              <a:t>   Acute PE with sustained hypotension (systolic blood pressure 90 mm Hg for at least 15 minutes or requiring </a:t>
            </a:r>
            <a:r>
              <a:rPr lang="en-IN" dirty="0" err="1" smtClean="0"/>
              <a:t>inotropic</a:t>
            </a:r>
            <a:r>
              <a:rPr lang="en-IN" dirty="0" smtClean="0"/>
              <a:t> support, not due to a cause other than PE, such as arrhythmia, </a:t>
            </a:r>
            <a:r>
              <a:rPr lang="en-IN" dirty="0" err="1" smtClean="0"/>
              <a:t>hypovolemia</a:t>
            </a:r>
            <a:r>
              <a:rPr lang="en-IN" dirty="0" smtClean="0"/>
              <a:t>, sepsis, or LV dysfunction), </a:t>
            </a:r>
            <a:r>
              <a:rPr lang="en-IN" dirty="0" err="1" smtClean="0"/>
              <a:t>pulselessness</a:t>
            </a:r>
            <a:r>
              <a:rPr lang="en-IN" dirty="0" smtClean="0"/>
              <a:t>, or persistent profound </a:t>
            </a:r>
            <a:r>
              <a:rPr lang="en-IN" dirty="0" err="1" smtClean="0"/>
              <a:t>bradycardia</a:t>
            </a:r>
            <a:r>
              <a:rPr lang="en-IN" dirty="0" smtClean="0"/>
              <a:t> (heart rate 40 </a:t>
            </a:r>
            <a:r>
              <a:rPr lang="en-IN" dirty="0" err="1" smtClean="0"/>
              <a:t>bpm</a:t>
            </a:r>
            <a:r>
              <a:rPr lang="en-IN" dirty="0" smtClean="0"/>
              <a:t> with signs or symptoms of shock).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Submassive</a:t>
            </a:r>
            <a:r>
              <a:rPr lang="en-IN" dirty="0" smtClean="0"/>
              <a:t> PE</a:t>
            </a:r>
          </a:p>
          <a:p>
            <a:pPr>
              <a:buNone/>
            </a:pPr>
            <a:r>
              <a:rPr lang="en-IN" dirty="0" smtClean="0"/>
              <a:t>   Acute PE without systemic hypotension (systolic blood pressure 90 mm Hg) but with either RV dysfunction or myocardial necrosis</a:t>
            </a:r>
          </a:p>
          <a:p>
            <a:endParaRPr lang="en-IN" dirty="0" smtClean="0"/>
          </a:p>
          <a:p>
            <a:r>
              <a:rPr lang="en-IN" dirty="0" smtClean="0"/>
              <a:t>Low risk PE</a:t>
            </a:r>
          </a:p>
          <a:p>
            <a:pPr>
              <a:buNone/>
            </a:pPr>
            <a:r>
              <a:rPr lang="en-IN" dirty="0" smtClean="0"/>
              <a:t>   Acute PE and the absence of the clinical markers of adverse prognosis that define massive or </a:t>
            </a:r>
            <a:r>
              <a:rPr lang="en-IN" dirty="0" err="1" smtClean="0"/>
              <a:t>submassive</a:t>
            </a:r>
            <a:r>
              <a:rPr lang="en-IN" dirty="0" smtClean="0"/>
              <a:t> PE.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Clinical presentation– symptoms</a:t>
            </a:r>
          </a:p>
          <a:p>
            <a:r>
              <a:rPr lang="en-IN" dirty="0" smtClean="0"/>
              <a:t>Dyspnoea</a:t>
            </a:r>
          </a:p>
          <a:p>
            <a:r>
              <a:rPr lang="en-IN" dirty="0" smtClean="0"/>
              <a:t>Chest pain</a:t>
            </a:r>
          </a:p>
          <a:p>
            <a:r>
              <a:rPr lang="en-IN" dirty="0" err="1" smtClean="0"/>
              <a:t>Presyncope</a:t>
            </a:r>
            <a:endParaRPr lang="en-IN" dirty="0" smtClean="0"/>
          </a:p>
          <a:p>
            <a:r>
              <a:rPr lang="en-IN" dirty="0" smtClean="0"/>
              <a:t>Syncope</a:t>
            </a:r>
          </a:p>
          <a:p>
            <a:r>
              <a:rPr lang="en-IN" dirty="0" err="1" smtClean="0"/>
              <a:t>Hemoptysis</a:t>
            </a:r>
            <a:endParaRPr lang="en-IN" dirty="0" smtClean="0"/>
          </a:p>
          <a:p>
            <a:r>
              <a:rPr lang="en-IN" dirty="0" smtClean="0"/>
              <a:t>Fever</a:t>
            </a:r>
          </a:p>
          <a:p>
            <a:r>
              <a:rPr lang="en-IN" dirty="0" smtClean="0"/>
              <a:t>Unilateral leg swelling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ecg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Sinus tachycardia</a:t>
            </a:r>
          </a:p>
          <a:p>
            <a:r>
              <a:rPr lang="en-IN" dirty="0" smtClean="0"/>
              <a:t>RAD</a:t>
            </a:r>
          </a:p>
          <a:p>
            <a:r>
              <a:rPr lang="en-IN" dirty="0" smtClean="0"/>
              <a:t>RV strain—T inversion V1-V4</a:t>
            </a:r>
          </a:p>
          <a:p>
            <a:r>
              <a:rPr lang="en-IN" dirty="0" smtClean="0"/>
              <a:t>QR pattern V1 (</a:t>
            </a:r>
            <a:r>
              <a:rPr lang="en-IN" dirty="0" err="1" smtClean="0"/>
              <a:t>Pseudoinfarction</a:t>
            </a:r>
            <a:r>
              <a:rPr lang="en-IN" dirty="0" smtClean="0"/>
              <a:t> pattern)</a:t>
            </a:r>
          </a:p>
          <a:p>
            <a:r>
              <a:rPr lang="en-IN" dirty="0" smtClean="0"/>
              <a:t>S1Q3T3 pattern-10%</a:t>
            </a:r>
          </a:p>
          <a:p>
            <a:r>
              <a:rPr lang="en-IN" dirty="0" smtClean="0"/>
              <a:t>Incomplete or complete RBBB</a:t>
            </a:r>
          </a:p>
          <a:p>
            <a:r>
              <a:rPr lang="en-IN" dirty="0" err="1" smtClean="0"/>
              <a:t>Atrial</a:t>
            </a:r>
            <a:r>
              <a:rPr lang="en-IN" dirty="0" smtClean="0"/>
              <a:t> </a:t>
            </a:r>
            <a:r>
              <a:rPr lang="en-IN" dirty="0" err="1" smtClean="0"/>
              <a:t>arrythmias</a:t>
            </a:r>
            <a:r>
              <a:rPr lang="en-IN" dirty="0" smtClean="0"/>
              <a:t>-AF may be associated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Chest x ray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Normal chest X ray– most common</a:t>
            </a:r>
          </a:p>
          <a:p>
            <a:r>
              <a:rPr lang="en-IN" dirty="0" smtClean="0"/>
              <a:t>Near normal chest X ray in patients with severe respiratory compromise– highly suggestive of PE</a:t>
            </a:r>
          </a:p>
          <a:p>
            <a:endParaRPr lang="en-IN" dirty="0" smtClean="0"/>
          </a:p>
          <a:p>
            <a:r>
              <a:rPr lang="en-IN" dirty="0" smtClean="0"/>
              <a:t>SIGNS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Focal </a:t>
            </a:r>
            <a:r>
              <a:rPr lang="en-IN" dirty="0" err="1" smtClean="0"/>
              <a:t>oligemia</a:t>
            </a:r>
            <a:r>
              <a:rPr lang="en-IN" dirty="0" smtClean="0"/>
              <a:t> (</a:t>
            </a:r>
            <a:r>
              <a:rPr lang="en-IN" dirty="0" err="1" smtClean="0"/>
              <a:t>westermark</a:t>
            </a:r>
            <a:r>
              <a:rPr lang="en-IN" dirty="0" smtClean="0"/>
              <a:t> sign)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Peripheral wedge shaped opacity above diaphragm – pulmonary infarction (</a:t>
            </a:r>
            <a:r>
              <a:rPr lang="en-IN" dirty="0" err="1" smtClean="0"/>
              <a:t>Hamptom</a:t>
            </a:r>
            <a:r>
              <a:rPr lang="en-IN" dirty="0" smtClean="0"/>
              <a:t> hump)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Palla’s</a:t>
            </a:r>
            <a:r>
              <a:rPr lang="en-IN" dirty="0" smtClean="0"/>
              <a:t> sign (enlargement of descending RPA)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Chest x ray</a:t>
            </a:r>
            <a:endParaRPr lang="en-IN" dirty="0"/>
          </a:p>
        </p:txBody>
      </p:sp>
      <p:pic>
        <p:nvPicPr>
          <p:cNvPr id="4" name="Content Placeholder 3" descr="chest x ray- P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05000"/>
            <a:ext cx="5334000" cy="4267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ea typeface="Adobe Ming Std L" pitchFamily="18" charset="-128"/>
              </a:rPr>
              <a:t>INTRODUCTION</a:t>
            </a:r>
            <a:endParaRPr lang="en-IN" dirty="0">
              <a:ea typeface="Adobe Mi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Venous </a:t>
            </a:r>
            <a:r>
              <a:rPr lang="en-IN" dirty="0" err="1" smtClean="0"/>
              <a:t>thromboembolism</a:t>
            </a:r>
            <a:r>
              <a:rPr lang="en-IN" dirty="0" smtClean="0"/>
              <a:t>- DVT and PE</a:t>
            </a:r>
          </a:p>
          <a:p>
            <a:r>
              <a:rPr lang="en-IN" dirty="0" smtClean="0"/>
              <a:t>Third most frequent CV disease</a:t>
            </a:r>
          </a:p>
          <a:p>
            <a:r>
              <a:rPr lang="en-IN" dirty="0" smtClean="0"/>
              <a:t>Annual incidence of 100-200 per 100000 persons</a:t>
            </a:r>
          </a:p>
          <a:p>
            <a:r>
              <a:rPr lang="en-IN" dirty="0" smtClean="0"/>
              <a:t>VTE may be lethal in acute phase or can lead to chronic disease and disability</a:t>
            </a:r>
          </a:p>
          <a:p>
            <a:r>
              <a:rPr lang="en-IN" dirty="0" smtClean="0"/>
              <a:t>PE – 1 and 3 </a:t>
            </a:r>
            <a:r>
              <a:rPr lang="en-IN" dirty="0" err="1" smtClean="0"/>
              <a:t>mon</a:t>
            </a:r>
            <a:r>
              <a:rPr lang="en-IN" dirty="0" smtClean="0"/>
              <a:t> mortality- 9-11% and 17%</a:t>
            </a:r>
          </a:p>
          <a:p>
            <a:r>
              <a:rPr lang="en-IN" dirty="0" smtClean="0"/>
              <a:t>1/3 of patients who die from PE- do so within 1</a:t>
            </a:r>
            <a:r>
              <a:rPr lang="en-IN" baseline="30000" dirty="0" smtClean="0"/>
              <a:t>st</a:t>
            </a:r>
            <a:r>
              <a:rPr lang="en-IN" dirty="0" smtClean="0"/>
              <a:t> hr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 </a:t>
            </a:r>
            <a:r>
              <a:rPr lang="en-IN" dirty="0" err="1" smtClean="0"/>
              <a:t>dimer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PE patients – endogenous </a:t>
            </a:r>
            <a:r>
              <a:rPr lang="en-IN" dirty="0" err="1" smtClean="0"/>
              <a:t>fibrinolysis</a:t>
            </a:r>
            <a:endParaRPr lang="en-IN" dirty="0" smtClean="0"/>
          </a:p>
          <a:p>
            <a:r>
              <a:rPr lang="en-IN" dirty="0" smtClean="0"/>
              <a:t>Negative predictive value of D </a:t>
            </a:r>
            <a:r>
              <a:rPr lang="en-IN" dirty="0" err="1" smtClean="0"/>
              <a:t>dimer</a:t>
            </a:r>
            <a:r>
              <a:rPr lang="en-IN" dirty="0" smtClean="0"/>
              <a:t> is high– exclude PE in patients with low or intermediate risk patients</a:t>
            </a:r>
          </a:p>
          <a:p>
            <a:r>
              <a:rPr lang="en-IN" dirty="0" smtClean="0"/>
              <a:t>Fibrin also produced- cancer, inflammation, bleeding, trauma, surgery, necrosis</a:t>
            </a:r>
          </a:p>
          <a:p>
            <a:r>
              <a:rPr lang="en-IN" dirty="0" smtClean="0"/>
              <a:t>Not useful for screening acutely ill hospitalised patients</a:t>
            </a:r>
          </a:p>
          <a:p>
            <a:r>
              <a:rPr lang="en-IN" dirty="0" smtClean="0"/>
              <a:t>Age adjusted cut off value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pulmonary angiography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Investigation of choice</a:t>
            </a:r>
          </a:p>
          <a:p>
            <a:r>
              <a:rPr lang="en-IN" dirty="0" smtClean="0"/>
              <a:t>Visualisation of pulmonary arteries down to at least the segmental level</a:t>
            </a:r>
          </a:p>
          <a:p>
            <a:r>
              <a:rPr lang="en-IN" dirty="0" smtClean="0"/>
              <a:t>Adequate criterion to exclude PE</a:t>
            </a:r>
          </a:p>
          <a:p>
            <a:r>
              <a:rPr lang="en-IN" dirty="0" smtClean="0"/>
              <a:t>Visualise vascular and nonvascular structure</a:t>
            </a:r>
          </a:p>
          <a:p>
            <a:endParaRPr lang="en-IN" dirty="0" smtClean="0"/>
          </a:p>
          <a:p>
            <a:r>
              <a:rPr lang="en-IN" dirty="0" smtClean="0"/>
              <a:t>Signs of RV dysfunction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RV/ LV diameter ratio &gt;0.9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RV/ LV volume ratio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IVS bowing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Reflux of contrast into IVC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     CTPA</a:t>
            </a:r>
            <a:endParaRPr lang="en-IN" dirty="0"/>
          </a:p>
        </p:txBody>
      </p:sp>
      <p:pic>
        <p:nvPicPr>
          <p:cNvPr id="4" name="Content Placeholder 3" descr="CT P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95500" y="2270125"/>
            <a:ext cx="4191000" cy="35337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    CTPA</a:t>
            </a:r>
            <a:endParaRPr lang="en-IN" dirty="0"/>
          </a:p>
        </p:txBody>
      </p:sp>
      <p:pic>
        <p:nvPicPr>
          <p:cNvPr id="4" name="Content Placeholder 3" descr="saddle PE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82245" y="2133600"/>
            <a:ext cx="5580555" cy="41148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Disadvantage-</a:t>
            </a:r>
          </a:p>
          <a:p>
            <a:r>
              <a:rPr lang="en-IN" dirty="0" smtClean="0"/>
              <a:t>Radiation </a:t>
            </a:r>
          </a:p>
          <a:p>
            <a:r>
              <a:rPr lang="en-IN" dirty="0" smtClean="0"/>
              <a:t>Contrast induced nephropathy</a:t>
            </a:r>
          </a:p>
          <a:p>
            <a:r>
              <a:rPr lang="en-IN" dirty="0" smtClean="0"/>
              <a:t>Allergy to contrast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LUNG SCINTIGRAPHY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Ventilation- perfusion </a:t>
            </a:r>
            <a:r>
              <a:rPr lang="en-IN" dirty="0" err="1" smtClean="0"/>
              <a:t>scintigraphy</a:t>
            </a:r>
            <a:r>
              <a:rPr lang="en-IN" dirty="0" smtClean="0"/>
              <a:t> (V/Q scan)</a:t>
            </a:r>
          </a:p>
          <a:p>
            <a:r>
              <a:rPr lang="en-IN" dirty="0" smtClean="0"/>
              <a:t>Safe and few allergic reactions</a:t>
            </a:r>
          </a:p>
          <a:p>
            <a:r>
              <a:rPr lang="en-IN" dirty="0" err="1" smtClean="0"/>
              <a:t>Tc</a:t>
            </a:r>
            <a:r>
              <a:rPr lang="en-IN" dirty="0" smtClean="0"/>
              <a:t> 99m labelled </a:t>
            </a:r>
            <a:r>
              <a:rPr lang="en-IN" dirty="0" err="1" smtClean="0"/>
              <a:t>macroaggregated</a:t>
            </a:r>
            <a:r>
              <a:rPr lang="en-IN" dirty="0" smtClean="0"/>
              <a:t> albumin particles- perfusion scan</a:t>
            </a:r>
          </a:p>
          <a:p>
            <a:r>
              <a:rPr lang="en-IN" dirty="0" smtClean="0"/>
              <a:t>Ventilation studies- xenon-133 gas, Tc-99m-labelled aerosols, or Tc-99m-labelled carbon </a:t>
            </a:r>
            <a:r>
              <a:rPr lang="en-IN" dirty="0" err="1" smtClean="0"/>
              <a:t>microparticles</a:t>
            </a:r>
            <a:r>
              <a:rPr lang="en-IN" dirty="0" smtClean="0"/>
              <a:t> (</a:t>
            </a:r>
            <a:r>
              <a:rPr lang="en-IN" dirty="0" err="1" smtClean="0"/>
              <a:t>Technegas</a:t>
            </a:r>
            <a:r>
              <a:rPr lang="en-IN" dirty="0" smtClean="0"/>
              <a:t>)</a:t>
            </a:r>
          </a:p>
          <a:p>
            <a:r>
              <a:rPr lang="en-IN" dirty="0" smtClean="0"/>
              <a:t>purpose of the ventilation scan is to increase specificity</a:t>
            </a:r>
          </a:p>
          <a:p>
            <a:r>
              <a:rPr lang="en-IN" dirty="0" smtClean="0"/>
              <a:t>Acute PE- ventilation is expected to be normal in </a:t>
            </a:r>
            <a:r>
              <a:rPr lang="en-IN" dirty="0" err="1" smtClean="0"/>
              <a:t>hypoperfused</a:t>
            </a:r>
            <a:r>
              <a:rPr lang="en-IN" dirty="0" smtClean="0"/>
              <a:t> segments (mismatch)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Perfusion scan</a:t>
            </a:r>
            <a:endParaRPr lang="en-IN" dirty="0"/>
          </a:p>
        </p:txBody>
      </p:sp>
      <p:pic>
        <p:nvPicPr>
          <p:cNvPr id="4" name="Content Placeholder 3" descr="perfusion sc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0400" t="45861" r="56914" b="15922"/>
          <a:stretch>
            <a:fillRect/>
          </a:stretch>
        </p:blipFill>
        <p:spPr>
          <a:xfrm>
            <a:off x="2133600" y="2438400"/>
            <a:ext cx="4038600" cy="367145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Radiation exposure – 1.1 </a:t>
            </a:r>
            <a:r>
              <a:rPr lang="en-IN" dirty="0" err="1" smtClean="0"/>
              <a:t>mSv</a:t>
            </a:r>
            <a:endParaRPr lang="en-IN" dirty="0" smtClean="0"/>
          </a:p>
          <a:p>
            <a:r>
              <a:rPr lang="en-IN" dirty="0" smtClean="0"/>
              <a:t>CT </a:t>
            </a:r>
            <a:r>
              <a:rPr lang="en-IN" dirty="0" err="1" smtClean="0"/>
              <a:t>angio</a:t>
            </a:r>
            <a:r>
              <a:rPr lang="en-IN" dirty="0" smtClean="0"/>
              <a:t> 2-6 </a:t>
            </a:r>
            <a:r>
              <a:rPr lang="en-IN" dirty="0" err="1" smtClean="0"/>
              <a:t>mSv</a:t>
            </a:r>
            <a:endParaRPr lang="en-IN" dirty="0" smtClean="0"/>
          </a:p>
          <a:p>
            <a:r>
              <a:rPr lang="en-IN" dirty="0" smtClean="0"/>
              <a:t>Indications-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Outpatients with low clinical probability and a normal chest X-ray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Young (particularly female) patients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Pregnant patients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Patients with history of contrast medium-induced anaphylaxis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Strong allergic history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Severe renal failure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Patients with myeloma and </a:t>
            </a:r>
            <a:r>
              <a:rPr lang="en-IN" dirty="0" err="1" smtClean="0"/>
              <a:t>paraproteinaemia</a:t>
            </a:r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Lung scan 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Normal scan (excluding PE)</a:t>
            </a:r>
          </a:p>
          <a:p>
            <a:r>
              <a:rPr lang="en-IN" dirty="0" smtClean="0"/>
              <a:t>High probability scan (considered diagnostic of PE in most patients)</a:t>
            </a:r>
          </a:p>
          <a:p>
            <a:r>
              <a:rPr lang="en-IN" dirty="0" smtClean="0"/>
              <a:t>Non-diagnostic scan (70%)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Perfusion scan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Performing only a perfusion scan is acceptable in patients with a normal chest X-ray--- any perfusion defect in this situation will be considered to be a mismatch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Majority of emboli originate in lower extremity</a:t>
            </a:r>
          </a:p>
          <a:p>
            <a:r>
              <a:rPr lang="en-IN" dirty="0" smtClean="0"/>
              <a:t>Thrombus may expand to fill the vessel entirely- retrograde and proximal</a:t>
            </a:r>
          </a:p>
          <a:p>
            <a:r>
              <a:rPr lang="en-IN" dirty="0" smtClean="0"/>
              <a:t>If no </a:t>
            </a:r>
            <a:r>
              <a:rPr lang="en-IN" dirty="0" err="1" smtClean="0"/>
              <a:t>embolisation</a:t>
            </a:r>
            <a:r>
              <a:rPr lang="en-IN" dirty="0" smtClean="0"/>
              <a:t>- thrombosis can partially or completely resolve by- </a:t>
            </a:r>
            <a:r>
              <a:rPr lang="en-IN" dirty="0" err="1" smtClean="0"/>
              <a:t>recanalization</a:t>
            </a:r>
            <a:r>
              <a:rPr lang="en-IN" dirty="0" smtClean="0"/>
              <a:t>, organisation and </a:t>
            </a:r>
            <a:r>
              <a:rPr lang="en-IN" dirty="0" err="1" smtClean="0"/>
              <a:t>lysis</a:t>
            </a:r>
            <a:endParaRPr lang="en-IN" dirty="0" smtClean="0"/>
          </a:p>
          <a:p>
            <a:r>
              <a:rPr lang="en-IN" dirty="0" smtClean="0"/>
              <a:t>Post thrombotic syndrome- 20-50%</a:t>
            </a:r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Pulmonary angiography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Gold standard</a:t>
            </a:r>
          </a:p>
          <a:p>
            <a:r>
              <a:rPr lang="en-IN" dirty="0" smtClean="0"/>
              <a:t>Used to guide </a:t>
            </a:r>
            <a:r>
              <a:rPr lang="en-IN" dirty="0" err="1" smtClean="0"/>
              <a:t>percutaneous</a:t>
            </a:r>
            <a:r>
              <a:rPr lang="en-IN" dirty="0" smtClean="0"/>
              <a:t> catheter-directed treatment of acute PE.</a:t>
            </a:r>
          </a:p>
          <a:p>
            <a:r>
              <a:rPr lang="en-IN" dirty="0" smtClean="0"/>
              <a:t>Direct evidence of a thrombus in two projections, either as a filling defect or as amputation of a pulmonary arterial branch</a:t>
            </a:r>
          </a:p>
          <a:p>
            <a:r>
              <a:rPr lang="en-IN" dirty="0" smtClean="0"/>
              <a:t>Procedure-related mortality- 0.5%, major non-fatal complications occurred in 1%, and minor complications in 5%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Echocardiography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Risk assessment and treatment guidance</a:t>
            </a:r>
          </a:p>
          <a:p>
            <a:r>
              <a:rPr lang="en-IN" dirty="0" smtClean="0"/>
              <a:t>Acute PE- RV pressure overload</a:t>
            </a:r>
          </a:p>
          <a:p>
            <a:r>
              <a:rPr lang="en-IN" dirty="0" smtClean="0"/>
              <a:t>NPV 40-50%</a:t>
            </a:r>
          </a:p>
          <a:p>
            <a:endParaRPr lang="en-IN" dirty="0" smtClean="0"/>
          </a:p>
          <a:p>
            <a:r>
              <a:rPr lang="en-IN" dirty="0" smtClean="0"/>
              <a:t>Echo findings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60-60 sign </a:t>
            </a:r>
            <a:r>
              <a:rPr lang="en-IN" dirty="0" smtClean="0"/>
              <a:t>-- Disturbed RV ejection pattern- RV acceleration time ≤ 60 ms in the presence of TR gradient ≤ 60 mmHg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McConnell sign</a:t>
            </a:r>
            <a:r>
              <a:rPr lang="en-IN" dirty="0" smtClean="0"/>
              <a:t>– severe </a:t>
            </a:r>
            <a:r>
              <a:rPr lang="en-IN" dirty="0" err="1" smtClean="0"/>
              <a:t>hypokinesis</a:t>
            </a:r>
            <a:r>
              <a:rPr lang="en-IN" dirty="0" smtClean="0"/>
              <a:t> of RV free wall combined with preserved systolic contraction of the RV apex—high PPV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TAPSE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Echocardiography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High risk patients – absence of RV overload or dysfunction almost excludes PE</a:t>
            </a:r>
          </a:p>
          <a:p>
            <a:r>
              <a:rPr lang="en-IN" dirty="0" smtClean="0"/>
              <a:t>Also in latter cases helps in diagnosis of shock</a:t>
            </a:r>
          </a:p>
          <a:p>
            <a:endParaRPr lang="en-IN" dirty="0" smtClean="0"/>
          </a:p>
          <a:p>
            <a:r>
              <a:rPr lang="en-IN" dirty="0" smtClean="0"/>
              <a:t>Mobile right heart thrombi-- &lt;4%</a:t>
            </a:r>
          </a:p>
          <a:p>
            <a:r>
              <a:rPr lang="en-IN" dirty="0" smtClean="0"/>
              <a:t>RV dysfunction and high early mortality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Echocardiography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Hemodynamically</a:t>
            </a:r>
            <a:r>
              <a:rPr lang="en-IN" dirty="0" smtClean="0"/>
              <a:t> compromised patients with suspected PE– unequivocal signs of RV pressure overload and dysfunction– justify emergency reperfusion treatment for PE (if immediate CT PA is not feasible)</a:t>
            </a:r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Compression venous </a:t>
            </a:r>
            <a:r>
              <a:rPr lang="en-IN" sz="2800" dirty="0" err="1" smtClean="0"/>
              <a:t>ultrasonography</a:t>
            </a:r>
            <a:r>
              <a:rPr lang="en-IN" sz="2800" dirty="0" smtClean="0"/>
              <a:t>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Incomplete compressibility of the vein– indicates the presence of clot</a:t>
            </a:r>
          </a:p>
          <a:p>
            <a:r>
              <a:rPr lang="en-IN" dirty="0" smtClean="0"/>
              <a:t>CUS 90% sensitivity and 95% specificity</a:t>
            </a:r>
          </a:p>
          <a:p>
            <a:r>
              <a:rPr lang="en-IN" dirty="0" smtClean="0"/>
              <a:t>CUS shows DVT in 30-50% of PE patients</a:t>
            </a:r>
          </a:p>
          <a:p>
            <a:r>
              <a:rPr lang="en-IN" dirty="0" smtClean="0"/>
              <a:t>In suspected PE, CUS limited to simple four point examination (groin and </a:t>
            </a:r>
            <a:r>
              <a:rPr lang="en-IN" dirty="0" err="1" smtClean="0"/>
              <a:t>popliteal</a:t>
            </a:r>
            <a:r>
              <a:rPr lang="en-IN" dirty="0" smtClean="0"/>
              <a:t> </a:t>
            </a:r>
            <a:r>
              <a:rPr lang="en-IN" dirty="0" err="1" smtClean="0"/>
              <a:t>fossa</a:t>
            </a:r>
            <a:r>
              <a:rPr lang="en-IN" dirty="0" smtClean="0"/>
              <a:t>)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Diagnostic strategies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Suspected pulmonary embolism with shock or hypotension</a:t>
            </a:r>
          </a:p>
          <a:p>
            <a:r>
              <a:rPr lang="en-IN" dirty="0" smtClean="0"/>
              <a:t>Suspected pulmonary embolism without shock or hypotension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Assessment of clinical probability</a:t>
            </a:r>
            <a:endParaRPr lang="en-IN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80288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Assessment of clinical probability</a:t>
            </a:r>
            <a:endParaRPr lang="en-IN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2037" y="2112962"/>
            <a:ext cx="62579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Diagnostic strategies</a:t>
            </a:r>
            <a:endParaRPr lang="en-IN" sz="3200" dirty="0"/>
          </a:p>
        </p:txBody>
      </p:sp>
      <p:pic>
        <p:nvPicPr>
          <p:cNvPr id="4" name="Picture 6" descr="C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295400"/>
            <a:ext cx="5867400" cy="5034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609600"/>
          </a:xfrm>
        </p:spPr>
        <p:txBody>
          <a:bodyPr/>
          <a:lstStyle/>
          <a:p>
            <a:r>
              <a:rPr lang="en-IN" sz="2800" dirty="0" smtClean="0"/>
              <a:t>Diagnostic strategies</a:t>
            </a:r>
            <a:endParaRPr lang="en-IN" dirty="0"/>
          </a:p>
        </p:txBody>
      </p:sp>
      <p:pic>
        <p:nvPicPr>
          <p:cNvPr id="4" name="Picture 6" descr="C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943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Predisposing factors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Interaction between patient related- permanent and setting related – temporary risk factors</a:t>
            </a:r>
          </a:p>
          <a:p>
            <a:r>
              <a:rPr lang="en-IN" dirty="0" smtClean="0"/>
              <a:t>Provoked- temporary or reversible risk factors</a:t>
            </a:r>
          </a:p>
          <a:p>
            <a:r>
              <a:rPr lang="en-IN" dirty="0" smtClean="0"/>
              <a:t>Trauma</a:t>
            </a:r>
          </a:p>
          <a:p>
            <a:r>
              <a:rPr lang="en-IN" dirty="0" smtClean="0"/>
              <a:t>Surgery</a:t>
            </a:r>
          </a:p>
          <a:p>
            <a:r>
              <a:rPr lang="en-IN" dirty="0" smtClean="0"/>
              <a:t>Immobilisation</a:t>
            </a:r>
          </a:p>
          <a:p>
            <a:r>
              <a:rPr lang="en-IN" dirty="0" smtClean="0"/>
              <a:t>Pregnancy</a:t>
            </a:r>
          </a:p>
          <a:p>
            <a:r>
              <a:rPr lang="en-IN" dirty="0" smtClean="0"/>
              <a:t>OCP</a:t>
            </a:r>
          </a:p>
          <a:p>
            <a:r>
              <a:rPr lang="en-IN" dirty="0" smtClean="0"/>
              <a:t>HRT</a:t>
            </a:r>
          </a:p>
          <a:p>
            <a:pPr>
              <a:buNone/>
            </a:pPr>
            <a:r>
              <a:rPr lang="en-IN" dirty="0" smtClean="0"/>
              <a:t>Within the last 6 weeks to 3 months of diagnosis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Diagnostic strategy in patients with PE without hypotension or shock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029200" y="3581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9200" y="4419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53000" y="5334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53000" y="6248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43200" y="2819400"/>
            <a:ext cx="6096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819400" y="3657600"/>
            <a:ext cx="6096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19400" y="4419600"/>
            <a:ext cx="6096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819400" y="5334000"/>
            <a:ext cx="5334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19400" y="6172200"/>
            <a:ext cx="5334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0" y="266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 PE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1600200" y="3429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 PE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1600200" y="419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 PE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1600200" y="5105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 PE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1600200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 PE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2743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─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2819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─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28194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─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2819400" y="487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─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28194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─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5181600" y="3124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+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5105400" y="4038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+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5029200" y="4876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+</a:t>
            </a:r>
            <a:endParaRPr lang="en-IN" dirty="0"/>
          </a:p>
        </p:txBody>
      </p:sp>
      <p:sp>
        <p:nvSpPr>
          <p:cNvPr id="39" name="TextBox 38"/>
          <p:cNvSpPr txBox="1"/>
          <p:nvPr/>
        </p:nvSpPr>
        <p:spPr>
          <a:xfrm>
            <a:off x="5105400" y="5867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+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791200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PE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5867400" y="4267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PE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5791200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PE</a:t>
            </a:r>
            <a:endParaRPr lang="en-IN" dirty="0"/>
          </a:p>
        </p:txBody>
      </p:sp>
      <p:sp>
        <p:nvSpPr>
          <p:cNvPr id="43" name="TextBox 42"/>
          <p:cNvSpPr txBox="1"/>
          <p:nvPr/>
        </p:nvSpPr>
        <p:spPr>
          <a:xfrm>
            <a:off x="5791200" y="601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PE</a:t>
            </a:r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Recommendations 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81287" y="2079625"/>
            <a:ext cx="30194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962400" y="3200400"/>
            <a:ext cx="3886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Prognostic assessment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Clinical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Imaging by Echo or CT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Lab tests or biomarkers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Prognostic assessment strategy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assessment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Acute RV dysfunction – critical determinant of outcome</a:t>
            </a:r>
          </a:p>
          <a:p>
            <a:r>
              <a:rPr lang="en-IN" dirty="0" smtClean="0"/>
              <a:t>Persistent hypotension or </a:t>
            </a:r>
            <a:r>
              <a:rPr lang="en-IN" dirty="0" err="1" smtClean="0"/>
              <a:t>cardiogenic</a:t>
            </a:r>
            <a:r>
              <a:rPr lang="en-IN" dirty="0" smtClean="0"/>
              <a:t> shock– high risk early mortality</a:t>
            </a:r>
          </a:p>
          <a:p>
            <a:r>
              <a:rPr lang="en-IN" dirty="0" smtClean="0"/>
              <a:t>Syncope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assessment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   ICOPER (International Cooperative Pulmonary Embolism Registry)</a:t>
            </a:r>
          </a:p>
          <a:p>
            <a:r>
              <a:rPr lang="en-IN" dirty="0" smtClean="0"/>
              <a:t>Age &gt;70 yrs</a:t>
            </a:r>
          </a:p>
          <a:p>
            <a:r>
              <a:rPr lang="en-IN" dirty="0" smtClean="0"/>
              <a:t>SBP &lt;90 mmHg</a:t>
            </a:r>
          </a:p>
          <a:p>
            <a:r>
              <a:rPr lang="en-IN" dirty="0" smtClean="0"/>
              <a:t>RR&gt; 20</a:t>
            </a:r>
          </a:p>
          <a:p>
            <a:r>
              <a:rPr lang="en-IN" dirty="0" smtClean="0"/>
              <a:t>Cancer</a:t>
            </a:r>
          </a:p>
          <a:p>
            <a:r>
              <a:rPr lang="en-IN" dirty="0" smtClean="0"/>
              <a:t>COPD</a:t>
            </a:r>
          </a:p>
          <a:p>
            <a:r>
              <a:rPr lang="en-IN" dirty="0" smtClean="0"/>
              <a:t>Chronic heart failure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PESI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1080344"/>
            <a:ext cx="5695388" cy="532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Simplified PESI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           Parameters </a:t>
                      </a:r>
                      <a:endParaRPr lang="en-IN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simplified version</a:t>
                      </a:r>
                      <a:endParaRPr lang="en-IN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Age</a:t>
                      </a:r>
                      <a:endParaRPr lang="en-IN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point (if &gt;80</a:t>
                      </a:r>
                      <a:r>
                        <a:rPr lang="en-IN" baseline="0" dirty="0" smtClean="0"/>
                        <a:t> YRS)</a:t>
                      </a:r>
                      <a:endParaRPr lang="en-IN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Cancer</a:t>
                      </a:r>
                      <a:endParaRPr lang="en-IN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Chronic</a:t>
                      </a:r>
                      <a:r>
                        <a:rPr lang="en-IN" baseline="0" dirty="0" smtClean="0"/>
                        <a:t> heart failure / chronic pulmonary disease</a:t>
                      </a:r>
                      <a:endParaRPr lang="en-IN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PR&gt;110/</a:t>
                      </a:r>
                      <a:r>
                        <a:rPr lang="en-IN" dirty="0" err="1" smtClean="0"/>
                        <a:t>mt</a:t>
                      </a:r>
                      <a:endParaRPr lang="en-IN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SBP &lt;100</a:t>
                      </a:r>
                      <a:r>
                        <a:rPr lang="en-IN" baseline="0" dirty="0" smtClean="0"/>
                        <a:t> mmHg</a:t>
                      </a:r>
                      <a:endParaRPr lang="en-IN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SpO2</a:t>
                      </a:r>
                      <a:r>
                        <a:rPr lang="en-IN" baseline="0" dirty="0" smtClean="0"/>
                        <a:t> &lt;90%</a:t>
                      </a:r>
                      <a:endParaRPr lang="en-IN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 marL="82973" marR="82973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800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0 points- 30 day mortality risk 1%</a:t>
            </a:r>
          </a:p>
          <a:p>
            <a:r>
              <a:rPr lang="en-IN" dirty="0" smtClean="0"/>
              <a:t>≥1 points 30 day mortality 10.9%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/>
              <a:t>Imaging of </a:t>
            </a:r>
            <a:r>
              <a:rPr lang="en-IN" sz="3600" dirty="0" err="1" smtClean="0"/>
              <a:t>rv</a:t>
            </a:r>
            <a:r>
              <a:rPr lang="en-IN" sz="3600" dirty="0" smtClean="0"/>
              <a:t> by echo or </a:t>
            </a:r>
            <a:r>
              <a:rPr lang="en-IN" sz="3600" dirty="0" err="1" smtClean="0"/>
              <a:t>ctangiography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RV dysfunction – independent predictor of adverse outcome</a:t>
            </a:r>
          </a:p>
          <a:p>
            <a:r>
              <a:rPr lang="en-IN" dirty="0" smtClean="0"/>
              <a:t>RV dilation</a:t>
            </a:r>
          </a:p>
          <a:p>
            <a:r>
              <a:rPr lang="en-IN" dirty="0" smtClean="0"/>
              <a:t>Increased RV- LV diameter ratio</a:t>
            </a:r>
          </a:p>
          <a:p>
            <a:r>
              <a:rPr lang="en-IN" dirty="0" err="1" smtClean="0"/>
              <a:t>Hypokinesia</a:t>
            </a:r>
            <a:r>
              <a:rPr lang="en-IN" dirty="0" smtClean="0"/>
              <a:t> of the free RV wall</a:t>
            </a:r>
          </a:p>
          <a:p>
            <a:r>
              <a:rPr lang="en-IN" dirty="0" smtClean="0"/>
              <a:t>TR jet velocity</a:t>
            </a:r>
          </a:p>
          <a:p>
            <a:r>
              <a:rPr lang="en-IN" dirty="0" smtClean="0"/>
              <a:t>Decreased TAPSE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Prognosis by echo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Short term mortality increases even without hemodynamic compromise </a:t>
            </a:r>
          </a:p>
          <a:p>
            <a:r>
              <a:rPr lang="en-IN" dirty="0" smtClean="0"/>
              <a:t>Right to left shunt through a PFO </a:t>
            </a:r>
          </a:p>
          <a:p>
            <a:r>
              <a:rPr lang="en-IN" dirty="0" smtClean="0"/>
              <a:t>Right heart thrombi</a:t>
            </a:r>
            <a:endParaRPr lang="en-I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Biomarkers and laboratory tests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RV pressure overload - BNP or NT pro BNP</a:t>
            </a:r>
          </a:p>
          <a:p>
            <a:r>
              <a:rPr lang="en-IN" dirty="0" err="1" smtClean="0"/>
              <a:t>Natriuretic</a:t>
            </a:r>
            <a:r>
              <a:rPr lang="en-IN" dirty="0" smtClean="0"/>
              <a:t> peptides reflect severity of hemodynamic compromise and RV dysfunction in acute PE</a:t>
            </a:r>
          </a:p>
          <a:p>
            <a:r>
              <a:rPr lang="en-IN" dirty="0" smtClean="0"/>
              <a:t>Markers of myocardial injury- </a:t>
            </a:r>
            <a:r>
              <a:rPr lang="en-IN" dirty="0" err="1" smtClean="0"/>
              <a:t>Troponin</a:t>
            </a:r>
            <a:r>
              <a:rPr lang="en-IN" dirty="0" smtClean="0"/>
              <a:t> I or T</a:t>
            </a:r>
          </a:p>
          <a:p>
            <a:r>
              <a:rPr lang="en-IN" dirty="0" smtClean="0"/>
              <a:t>H-FABP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en-IN" dirty="0" smtClean="0"/>
              <a:t>Predisposing factors for </a:t>
            </a:r>
            <a:r>
              <a:rPr lang="en-IN" sz="2400" dirty="0" smtClean="0"/>
              <a:t>VTE</a:t>
            </a:r>
            <a:endParaRPr lang="en-IN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0612" y="1979612"/>
            <a:ext cx="6200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/>
              <a:t>Classification of patients with acute PE based on early mortality risk</a:t>
            </a:r>
            <a:endParaRPr lang="en-IN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Mortality risk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Low risk - &lt;4%</a:t>
            </a:r>
          </a:p>
          <a:p>
            <a:r>
              <a:rPr lang="en-IN" dirty="0" smtClean="0"/>
              <a:t>Intermediate risk  5-10%</a:t>
            </a:r>
          </a:p>
          <a:p>
            <a:r>
              <a:rPr lang="en-IN" dirty="0" smtClean="0"/>
              <a:t>High risk- 30%</a:t>
            </a:r>
            <a:endParaRPr lang="en-IN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in the acute phase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Hemodynamic and respiratory support</a:t>
            </a:r>
          </a:p>
          <a:p>
            <a:r>
              <a:rPr lang="en-IN" dirty="0" smtClean="0"/>
              <a:t>Acute RV failure with resulting low systemic output- leading cause of death</a:t>
            </a:r>
          </a:p>
          <a:p>
            <a:r>
              <a:rPr lang="en-IN" dirty="0" smtClean="0"/>
              <a:t>Modest fluid challenge</a:t>
            </a:r>
          </a:p>
          <a:p>
            <a:r>
              <a:rPr lang="en-IN" dirty="0" err="1" smtClean="0"/>
              <a:t>Vasopressors</a:t>
            </a:r>
            <a:r>
              <a:rPr lang="en-IN" dirty="0" smtClean="0"/>
              <a:t> – </a:t>
            </a:r>
            <a:r>
              <a:rPr lang="en-IN" dirty="0" err="1" smtClean="0"/>
              <a:t>Norepinephrine</a:t>
            </a:r>
            <a:r>
              <a:rPr lang="en-IN" dirty="0" smtClean="0"/>
              <a:t> improves RV function- positive </a:t>
            </a:r>
            <a:r>
              <a:rPr lang="en-IN" dirty="0" err="1" smtClean="0"/>
              <a:t>inotropic</a:t>
            </a:r>
            <a:r>
              <a:rPr lang="en-IN" dirty="0" smtClean="0"/>
              <a:t> effect, improving RV coronary perfusion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Supportive measures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Vasodilators</a:t>
            </a:r>
          </a:p>
          <a:p>
            <a:r>
              <a:rPr lang="en-IN" dirty="0" smtClean="0"/>
              <a:t>NO</a:t>
            </a:r>
          </a:p>
          <a:p>
            <a:r>
              <a:rPr lang="en-IN" dirty="0" err="1" smtClean="0"/>
              <a:t>Levosimendan</a:t>
            </a:r>
            <a:r>
              <a:rPr lang="en-IN" dirty="0" smtClean="0"/>
              <a:t> </a:t>
            </a:r>
          </a:p>
          <a:p>
            <a:r>
              <a:rPr lang="en-IN" dirty="0" smtClean="0"/>
              <a:t>Oxygen – hypoxemia</a:t>
            </a:r>
          </a:p>
          <a:p>
            <a:r>
              <a:rPr lang="en-IN" dirty="0" smtClean="0"/>
              <a:t>Mechanical ventilation- low tidal volume and minimal PEEP</a:t>
            </a:r>
            <a:endParaRPr lang="en-IN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Anticoagulation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Standard duration of anticoagulation should be at least 3 months</a:t>
            </a:r>
          </a:p>
          <a:p>
            <a:r>
              <a:rPr lang="en-IN" dirty="0" err="1" smtClean="0"/>
              <a:t>Parenteral</a:t>
            </a:r>
            <a:r>
              <a:rPr lang="en-IN" dirty="0" smtClean="0"/>
              <a:t> anticoagulation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UFH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Low molecular weight heparin LMWH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Fondaparinux</a:t>
            </a:r>
            <a:r>
              <a:rPr lang="en-IN" dirty="0" smtClean="0"/>
              <a:t> (5–10 days)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anticoagulation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Parenteral</a:t>
            </a:r>
            <a:r>
              <a:rPr lang="en-IN" dirty="0" smtClean="0"/>
              <a:t> heparin -- overlap with the initiation of a vitamin K antagonist (VKA) </a:t>
            </a:r>
          </a:p>
          <a:p>
            <a:r>
              <a:rPr lang="en-IN" dirty="0" smtClean="0"/>
              <a:t>New oral anticoagulants: </a:t>
            </a:r>
            <a:r>
              <a:rPr lang="en-IN" dirty="0" err="1" smtClean="0"/>
              <a:t>dabigatran</a:t>
            </a:r>
            <a:r>
              <a:rPr lang="en-IN" dirty="0" smtClean="0"/>
              <a:t> or </a:t>
            </a:r>
            <a:r>
              <a:rPr lang="en-IN" dirty="0" err="1" smtClean="0"/>
              <a:t>edoxaban</a:t>
            </a:r>
            <a:endParaRPr lang="en-IN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anticoagulation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If </a:t>
            </a:r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</a:rPr>
              <a:t>rivaroxaban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or </a:t>
            </a:r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</a:rPr>
              <a:t>apixaban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dirty="0" smtClean="0"/>
              <a:t>is given-- oral treatment should be started directly or after a 1–2 day administration of UFH, LMWH or </a:t>
            </a:r>
            <a:r>
              <a:rPr lang="en-IN" dirty="0" err="1" smtClean="0"/>
              <a:t>fondaparinux</a:t>
            </a:r>
            <a:r>
              <a:rPr lang="en-IN" dirty="0" smtClean="0"/>
              <a:t>. </a:t>
            </a:r>
          </a:p>
          <a:p>
            <a:r>
              <a:rPr lang="en-IN" dirty="0" smtClean="0"/>
              <a:t>Acute phase treatment --increased dose of the oral anticoagulant over the first 3 weeks (for </a:t>
            </a:r>
            <a:r>
              <a:rPr lang="en-IN" dirty="0" err="1" smtClean="0"/>
              <a:t>rivaroxaban</a:t>
            </a:r>
            <a:r>
              <a:rPr lang="en-IN" dirty="0" smtClean="0"/>
              <a:t>), or over the first 7 days (for </a:t>
            </a:r>
            <a:r>
              <a:rPr lang="en-IN" dirty="0" err="1" smtClean="0"/>
              <a:t>apixaban</a:t>
            </a:r>
            <a:r>
              <a:rPr lang="en-IN" dirty="0" smtClean="0"/>
              <a:t>)</a:t>
            </a:r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anticoagulation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In some cases, extended anticoagulation beyond the first 3 months, or even indefinitely, may be necessary for secondary prevention</a:t>
            </a:r>
          </a:p>
          <a:p>
            <a:r>
              <a:rPr lang="en-IN" dirty="0" smtClean="0"/>
              <a:t>In patients with high or intermediate clinical probability for PE--- </a:t>
            </a:r>
            <a:r>
              <a:rPr lang="en-IN" dirty="0" err="1" smtClean="0"/>
              <a:t>parenteral</a:t>
            </a:r>
            <a:r>
              <a:rPr lang="en-IN" dirty="0" smtClean="0"/>
              <a:t> anticoagulation should be initiated immediately before results.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Anticoagulation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LMWH or </a:t>
            </a:r>
            <a:r>
              <a:rPr lang="en-IN" dirty="0" err="1" smtClean="0"/>
              <a:t>fondaparinux</a:t>
            </a:r>
            <a:r>
              <a:rPr lang="en-IN" dirty="0" smtClean="0"/>
              <a:t> are preferred over UFH -- initial anticoagulation in PE---as they carry a lower risk of inducing major bleeding and HIT 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Unfractionated</a:t>
            </a:r>
            <a:r>
              <a:rPr lang="en-IN" dirty="0" smtClean="0"/>
              <a:t> heparin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Preferred when bleeding risk is high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Patients in whom primary reperfusion is considered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Renal impairment (</a:t>
            </a:r>
            <a:r>
              <a:rPr lang="en-IN" dirty="0" err="1" smtClean="0"/>
              <a:t>Crcl</a:t>
            </a:r>
            <a:r>
              <a:rPr lang="en-IN" dirty="0" smtClean="0"/>
              <a:t> &lt;30 </a:t>
            </a:r>
            <a:r>
              <a:rPr lang="en-IN" dirty="0" err="1" smtClean="0"/>
              <a:t>mL</a:t>
            </a:r>
            <a:r>
              <a:rPr lang="en-IN" dirty="0" smtClean="0"/>
              <a:t>/min),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Severe  obesity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aPTT</a:t>
            </a:r>
            <a:r>
              <a:rPr lang="en-IN" dirty="0" smtClean="0"/>
              <a:t> monitoring—1.5 to 2 times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Bolus of 80U/kg f/b 18U/kg/h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Bolus 5000U/kg f/b maintenance 30000U/24 h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Complications 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299" y="1600199"/>
            <a:ext cx="3747540" cy="493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UFH </a:t>
            </a:r>
            <a:r>
              <a:rPr lang="en-IN" dirty="0" err="1" smtClean="0"/>
              <a:t>nomogram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236"/>
          <a:stretch>
            <a:fillRect/>
          </a:stretch>
        </p:blipFill>
        <p:spPr bwMode="auto">
          <a:xfrm>
            <a:off x="1828800" y="2057400"/>
            <a:ext cx="4944762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lmwh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LMWH -- no routine monitoring</a:t>
            </a:r>
          </a:p>
          <a:p>
            <a:r>
              <a:rPr lang="en-IN" dirty="0" smtClean="0"/>
              <a:t>The target range is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0.6–1.0 IU/ </a:t>
            </a:r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</a:rPr>
              <a:t>mL</a:t>
            </a:r>
            <a:r>
              <a:rPr lang="en-IN" dirty="0" smtClean="0"/>
              <a:t> for twice-daily and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1.0–2.0 IU/</a:t>
            </a:r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</a:rPr>
              <a:t>mL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dirty="0" smtClean="0"/>
              <a:t>for once-daily administration</a:t>
            </a:r>
          </a:p>
          <a:p>
            <a:endParaRPr lang="en-IN" dirty="0" smtClean="0"/>
          </a:p>
          <a:p>
            <a:r>
              <a:rPr lang="en-IN" dirty="0" smtClean="0"/>
              <a:t>Peak anti- </a:t>
            </a:r>
            <a:r>
              <a:rPr lang="en-IN" dirty="0" err="1" smtClean="0"/>
              <a:t>Xa</a:t>
            </a:r>
            <a:r>
              <a:rPr lang="en-IN" dirty="0" smtClean="0"/>
              <a:t> monitoring-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APLA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Extremes of body weight</a:t>
            </a:r>
            <a:r>
              <a:rPr lang="en-IN" dirty="0"/>
              <a:t> </a:t>
            </a:r>
            <a:r>
              <a:rPr lang="en-IN" dirty="0" smtClean="0"/>
              <a:t>(&lt;40 kg and &gt;150 kg)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Renal failure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Pregnancy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Bleeding or clotting event during </a:t>
            </a:r>
            <a:r>
              <a:rPr lang="en-IN" dirty="0" err="1" smtClean="0"/>
              <a:t>therpy</a:t>
            </a:r>
            <a:endParaRPr lang="en-IN" dirty="0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LMWH approved for PE treatment</a:t>
            </a:r>
            <a:endParaRPr lang="en-IN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000"/>
          <a:stretch>
            <a:fillRect/>
          </a:stretch>
        </p:blipFill>
        <p:spPr bwMode="auto">
          <a:xfrm>
            <a:off x="1752600" y="2057400"/>
            <a:ext cx="478117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fondaparinux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Synthetic </a:t>
            </a:r>
            <a:r>
              <a:rPr lang="en-IN" dirty="0" err="1" smtClean="0"/>
              <a:t>pentasaccharide</a:t>
            </a:r>
            <a:r>
              <a:rPr lang="en-IN" dirty="0" smtClean="0"/>
              <a:t>- inhibits factor </a:t>
            </a:r>
            <a:r>
              <a:rPr lang="en-IN" dirty="0" err="1" smtClean="0"/>
              <a:t>Xa</a:t>
            </a:r>
            <a:endParaRPr lang="en-IN" dirty="0" smtClean="0"/>
          </a:p>
          <a:p>
            <a:r>
              <a:rPr lang="en-IN" dirty="0" smtClean="0"/>
              <a:t>No monitoring</a:t>
            </a:r>
          </a:p>
          <a:p>
            <a:r>
              <a:rPr lang="en-IN" dirty="0" smtClean="0"/>
              <a:t>Once daily fixed dose</a:t>
            </a:r>
          </a:p>
          <a:p>
            <a:r>
              <a:rPr lang="en-IN" dirty="0" smtClean="0"/>
              <a:t>Renal route</a:t>
            </a:r>
          </a:p>
          <a:p>
            <a:r>
              <a:rPr lang="en-IN" dirty="0" err="1" smtClean="0"/>
              <a:t>CrCl</a:t>
            </a:r>
            <a:r>
              <a:rPr lang="en-IN" dirty="0" smtClean="0"/>
              <a:t> 30-50 ml/min- reduce the dose by 50%</a:t>
            </a:r>
          </a:p>
          <a:p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Vitamin K anticoagulants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Oral anticoagulants should be initiated as soon as possible, and preferably on the same day as the </a:t>
            </a:r>
            <a:r>
              <a:rPr lang="en-IN" dirty="0" err="1" smtClean="0"/>
              <a:t>parenteral</a:t>
            </a:r>
            <a:r>
              <a:rPr lang="en-IN" dirty="0" smtClean="0"/>
              <a:t> anticoagulant. </a:t>
            </a:r>
          </a:p>
          <a:p>
            <a:r>
              <a:rPr lang="en-IN" dirty="0" smtClean="0"/>
              <a:t>VKAs --‘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gold standard</a:t>
            </a:r>
            <a:r>
              <a:rPr lang="en-IN" dirty="0" smtClean="0"/>
              <a:t>’ in oral anticoagulation </a:t>
            </a:r>
          </a:p>
          <a:p>
            <a:r>
              <a:rPr lang="en-IN" dirty="0" err="1" smtClean="0"/>
              <a:t>Warfarin</a:t>
            </a:r>
            <a:r>
              <a:rPr lang="en-IN" dirty="0" smtClean="0"/>
              <a:t>, </a:t>
            </a:r>
            <a:r>
              <a:rPr lang="en-IN" dirty="0" err="1" smtClean="0"/>
              <a:t>acenocoumarol</a:t>
            </a:r>
            <a:r>
              <a:rPr lang="en-IN" dirty="0" smtClean="0"/>
              <a:t>, </a:t>
            </a:r>
            <a:r>
              <a:rPr lang="en-IN" dirty="0" err="1" smtClean="0"/>
              <a:t>phenprocoumon</a:t>
            </a:r>
            <a:r>
              <a:rPr lang="en-IN" dirty="0" smtClean="0"/>
              <a:t>, </a:t>
            </a:r>
            <a:r>
              <a:rPr lang="en-IN" dirty="0" err="1" smtClean="0"/>
              <a:t>phenindione</a:t>
            </a:r>
            <a:r>
              <a:rPr lang="en-IN" dirty="0" smtClean="0"/>
              <a:t> and </a:t>
            </a:r>
            <a:r>
              <a:rPr lang="en-IN" dirty="0" err="1" smtClean="0"/>
              <a:t>flunidione</a:t>
            </a:r>
            <a:r>
              <a:rPr lang="en-IN" dirty="0" smtClean="0"/>
              <a:t> </a:t>
            </a:r>
          </a:p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Anticoagulation with UFH, LMWH, or </a:t>
            </a:r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</a:rPr>
              <a:t>fondaparinux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should be continued for at least 5 days and until the INR has been 2.0–3.0 for two consecutive days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Warfarin</a:t>
            </a:r>
            <a:r>
              <a:rPr lang="en-IN" dirty="0" smtClean="0"/>
              <a:t> can be started at a dose of 10 mg in younger (&lt;60 years of age) healthy outpatients, and at a dose of 5 mg in older patients and in those who are hospitalized</a:t>
            </a:r>
          </a:p>
          <a:p>
            <a:r>
              <a:rPr lang="en-IN" dirty="0" err="1" smtClean="0"/>
              <a:t>Pharmacogenetic</a:t>
            </a:r>
            <a:r>
              <a:rPr lang="en-IN" dirty="0" smtClean="0"/>
              <a:t> testing does not improve the quality of anticoagulation</a:t>
            </a:r>
            <a:endParaRPr lang="en-IN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Adverse effects of </a:t>
            </a:r>
            <a:r>
              <a:rPr lang="en-IN" dirty="0" err="1" smtClean="0"/>
              <a:t>vka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Bleeding</a:t>
            </a:r>
          </a:p>
          <a:p>
            <a:r>
              <a:rPr lang="en-IN" dirty="0" smtClean="0"/>
              <a:t>Skin necrosis</a:t>
            </a:r>
          </a:p>
          <a:p>
            <a:r>
              <a:rPr lang="en-IN" dirty="0" err="1" smtClean="0"/>
              <a:t>Teratogenic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Novel oral anticoagulants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NOACs in the treatment of VTE --- non-inferior (in terms of efficacy) and possibly safer (particularly in terms of major bleeding) than the standard heparin/VKA regimen.</a:t>
            </a:r>
            <a:endParaRPr lang="en-IN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3921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1437"/>
                <a:gridCol w="2183363"/>
                <a:gridCol w="2057400"/>
                <a:gridCol w="2057400"/>
              </a:tblGrid>
              <a:tr h="762000">
                <a:tc>
                  <a:txBody>
                    <a:bodyPr/>
                    <a:lstStyle/>
                    <a:p>
                      <a:r>
                        <a:rPr lang="en-IN" dirty="0" smtClean="0"/>
                        <a:t>     NOAC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INITIAL PHASE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LONG TERM PHASE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CAUTION</a:t>
                      </a:r>
                      <a:endParaRPr lang="en-IN" dirty="0"/>
                    </a:p>
                  </a:txBody>
                  <a:tcPr/>
                </a:tc>
              </a:tr>
              <a:tr h="665383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Dabigatran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Parentral</a:t>
                      </a:r>
                      <a:r>
                        <a:rPr lang="en-IN" dirty="0" smtClean="0"/>
                        <a:t> anticoagulation</a:t>
                      </a:r>
                      <a:r>
                        <a:rPr lang="en-IN" baseline="0" dirty="0" smtClean="0"/>
                        <a:t> for 5-10 days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150 mg bid</a:t>
                      </a:r>
                    </a:p>
                    <a:p>
                      <a:r>
                        <a:rPr lang="en-IN" dirty="0" smtClean="0"/>
                        <a:t>110 mg bid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CrCl</a:t>
                      </a:r>
                      <a:r>
                        <a:rPr lang="en-IN" dirty="0" smtClean="0"/>
                        <a:t> &lt;30</a:t>
                      </a:r>
                      <a:r>
                        <a:rPr lang="en-IN" baseline="0" dirty="0" smtClean="0"/>
                        <a:t> ml/min</a:t>
                      </a:r>
                      <a:endParaRPr lang="en-IN" dirty="0"/>
                    </a:p>
                  </a:txBody>
                  <a:tcPr/>
                </a:tc>
              </a:tr>
              <a:tr h="665383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Edoxaban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Parentral</a:t>
                      </a:r>
                      <a:r>
                        <a:rPr lang="en-IN" dirty="0" smtClean="0"/>
                        <a:t> anticoagulation</a:t>
                      </a:r>
                      <a:r>
                        <a:rPr lang="en-IN" baseline="0" dirty="0" smtClean="0"/>
                        <a:t> for 5-10 days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60</a:t>
                      </a:r>
                      <a:r>
                        <a:rPr lang="en-IN" baseline="0" dirty="0" smtClean="0"/>
                        <a:t> mg </a:t>
                      </a:r>
                      <a:r>
                        <a:rPr lang="en-IN" baseline="0" dirty="0" err="1" smtClean="0"/>
                        <a:t>qd</a:t>
                      </a:r>
                      <a:endParaRPr lang="en-IN" baseline="0" dirty="0" smtClean="0"/>
                    </a:p>
                    <a:p>
                      <a:r>
                        <a:rPr lang="en-IN" baseline="0" dirty="0" smtClean="0"/>
                        <a:t>30 mg </a:t>
                      </a:r>
                      <a:r>
                        <a:rPr lang="en-IN" baseline="0" dirty="0" err="1" smtClean="0"/>
                        <a:t>qd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CrCl</a:t>
                      </a:r>
                      <a:r>
                        <a:rPr lang="en-IN" dirty="0" smtClean="0"/>
                        <a:t> &lt;15</a:t>
                      </a:r>
                      <a:r>
                        <a:rPr lang="en-IN" baseline="0" dirty="0" smtClean="0"/>
                        <a:t> ml/min</a:t>
                      </a:r>
                    </a:p>
                    <a:p>
                      <a:r>
                        <a:rPr lang="en-IN" baseline="0" dirty="0" smtClean="0"/>
                        <a:t>Hepatic failure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665383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Rivaroxaban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 mg bid for 21 days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 mg </a:t>
                      </a:r>
                      <a:r>
                        <a:rPr lang="en-IN" dirty="0" err="1" smtClean="0"/>
                        <a:t>qd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CrCl</a:t>
                      </a:r>
                      <a:r>
                        <a:rPr lang="en-IN" dirty="0" smtClean="0"/>
                        <a:t> &lt;30</a:t>
                      </a:r>
                      <a:r>
                        <a:rPr lang="en-IN" baseline="0" dirty="0" smtClean="0"/>
                        <a:t> ml/min</a:t>
                      </a:r>
                    </a:p>
                    <a:p>
                      <a:r>
                        <a:rPr lang="en-IN" baseline="0" dirty="0" smtClean="0"/>
                        <a:t>Hepatic failure</a:t>
                      </a:r>
                      <a:endParaRPr lang="en-IN" dirty="0"/>
                    </a:p>
                  </a:txBody>
                  <a:tcPr/>
                </a:tc>
              </a:tr>
              <a:tr h="665383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Apixaban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 mg bid for 7 days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 mg bid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CrCl</a:t>
                      </a:r>
                      <a:r>
                        <a:rPr lang="en-IN" dirty="0" smtClean="0"/>
                        <a:t> &lt;</a:t>
                      </a:r>
                      <a:r>
                        <a:rPr lang="en-IN" baseline="0" dirty="0" smtClean="0"/>
                        <a:t> 15 ml/min</a:t>
                      </a:r>
                    </a:p>
                    <a:p>
                      <a:r>
                        <a:rPr lang="en-IN" baseline="0" dirty="0" smtClean="0"/>
                        <a:t>Hepatic failure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NOAC- contraindication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Expected </a:t>
            </a:r>
            <a:r>
              <a:rPr lang="en-IN" dirty="0" err="1" smtClean="0"/>
              <a:t>thombolysis</a:t>
            </a:r>
            <a:r>
              <a:rPr lang="en-IN" dirty="0" smtClean="0"/>
              <a:t> or </a:t>
            </a:r>
            <a:r>
              <a:rPr lang="en-IN" dirty="0" err="1" smtClean="0"/>
              <a:t>embolectomy</a:t>
            </a:r>
            <a:endParaRPr lang="en-IN" dirty="0" smtClean="0"/>
          </a:p>
          <a:p>
            <a:r>
              <a:rPr lang="en-IN" dirty="0" smtClean="0"/>
              <a:t>On concomitant anticoagulant</a:t>
            </a:r>
          </a:p>
          <a:p>
            <a:r>
              <a:rPr lang="en-IN" dirty="0" smtClean="0"/>
              <a:t>On maintenance HD</a:t>
            </a:r>
          </a:p>
          <a:p>
            <a:r>
              <a:rPr lang="en-IN" dirty="0" smtClean="0"/>
              <a:t>Active bleeding</a:t>
            </a:r>
          </a:p>
          <a:p>
            <a:r>
              <a:rPr lang="en-IN" dirty="0" smtClean="0"/>
              <a:t>Pregnant or breast feeding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8287" y="1865312"/>
            <a:ext cx="5305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Thrombolytic therapy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Restores pulmonary perfusion more rapidly than anticoagulation with UFH alone.</a:t>
            </a:r>
          </a:p>
          <a:p>
            <a:r>
              <a:rPr lang="en-IN" dirty="0" smtClean="0"/>
              <a:t>The early resolution of pulmonary obstruction ---prompt reduction in pulmonary artery pressure and resistance----concomitant improvement in RV function</a:t>
            </a:r>
            <a:endParaRPr lang="en-IN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 smtClean="0"/>
              <a:t>Approved thrombolytic regimens for </a:t>
            </a:r>
            <a:r>
              <a:rPr lang="en-IN" sz="2800" dirty="0" err="1" smtClean="0"/>
              <a:t>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Streptokinase</a:t>
            </a:r>
            <a:r>
              <a:rPr lang="en-IN" dirty="0" smtClean="0"/>
              <a:t> – </a:t>
            </a:r>
          </a:p>
          <a:p>
            <a:pPr>
              <a:buNone/>
            </a:pPr>
            <a:r>
              <a:rPr lang="en-IN" dirty="0" smtClean="0"/>
              <a:t>   250 000 IU loading dose over 30 min f/b</a:t>
            </a:r>
          </a:p>
          <a:p>
            <a:pPr>
              <a:buNone/>
            </a:pPr>
            <a:r>
              <a:rPr lang="en-IN" dirty="0" smtClean="0"/>
              <a:t>   100 000 IU/h over 12-24 hrs</a:t>
            </a:r>
          </a:p>
          <a:p>
            <a:pPr>
              <a:buNone/>
            </a:pPr>
            <a:r>
              <a:rPr lang="en-IN" dirty="0" smtClean="0"/>
              <a:t>Accelerated regimen– 1.5 million IU over 2 hrs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</a:rPr>
              <a:t>Urokinase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–</a:t>
            </a:r>
          </a:p>
          <a:p>
            <a:pPr>
              <a:buNone/>
            </a:pPr>
            <a:r>
              <a:rPr lang="en-IN" dirty="0" smtClean="0"/>
              <a:t>  4400 IU/kg loading dose over 10 min f/b</a:t>
            </a:r>
          </a:p>
          <a:p>
            <a:pPr>
              <a:buNone/>
            </a:pPr>
            <a:r>
              <a:rPr lang="en-IN" dirty="0" smtClean="0"/>
              <a:t>  4400 IU/kg/hr over 12-24 hrs</a:t>
            </a:r>
          </a:p>
          <a:p>
            <a:pPr>
              <a:buNone/>
            </a:pPr>
            <a:r>
              <a:rPr lang="en-IN" dirty="0" smtClean="0"/>
              <a:t>Accelerated regimen—3 million IU over 2 hrs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Approved thrombolytic regimens for </a:t>
            </a:r>
            <a:r>
              <a:rPr lang="en-IN" sz="2800" dirty="0" err="1" smtClean="0"/>
              <a:t>pe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</a:rPr>
              <a:t>Alteplase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IN" dirty="0" err="1" smtClean="0">
                <a:solidFill>
                  <a:schemeClr val="accent2">
                    <a:lumMod val="75000"/>
                  </a:schemeClr>
                </a:solidFill>
              </a:rPr>
              <a:t>rtPA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en-IN" dirty="0" smtClean="0"/>
              <a:t>       100 mg over 2 hrs or</a:t>
            </a:r>
          </a:p>
          <a:p>
            <a:pPr>
              <a:buNone/>
            </a:pPr>
            <a:r>
              <a:rPr lang="en-IN" dirty="0" smtClean="0"/>
              <a:t>       0.6 mg/kg over 15 minutes (max dose- 50 mg)</a:t>
            </a:r>
            <a:endParaRPr lang="en-IN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Contraindications to </a:t>
            </a:r>
            <a:r>
              <a:rPr lang="en-IN" sz="2800" dirty="0" err="1" smtClean="0"/>
              <a:t>thrombolysis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Absolute</a:t>
            </a:r>
          </a:p>
          <a:p>
            <a:r>
              <a:rPr lang="en-IN" dirty="0" smtClean="0"/>
              <a:t>Hemorrhagic stroke or stroke of unknown origin at any time</a:t>
            </a:r>
          </a:p>
          <a:p>
            <a:r>
              <a:rPr lang="en-IN" dirty="0" err="1" smtClean="0"/>
              <a:t>Ischaemic</a:t>
            </a:r>
            <a:r>
              <a:rPr lang="en-IN" dirty="0" smtClean="0"/>
              <a:t> stroke in the preceding 6 months</a:t>
            </a:r>
          </a:p>
          <a:p>
            <a:r>
              <a:rPr lang="en-IN" dirty="0" smtClean="0"/>
              <a:t>CNS </a:t>
            </a:r>
            <a:r>
              <a:rPr lang="en-IN" dirty="0" err="1" smtClean="0"/>
              <a:t>neoplasms</a:t>
            </a:r>
            <a:endParaRPr lang="en-IN" dirty="0" smtClean="0"/>
          </a:p>
          <a:p>
            <a:r>
              <a:rPr lang="en-IN" dirty="0" smtClean="0"/>
              <a:t>Recent major trauma/ surgery/ head injury (3 weeks)</a:t>
            </a:r>
          </a:p>
          <a:p>
            <a:r>
              <a:rPr lang="en-IN" dirty="0" smtClean="0"/>
              <a:t>GI bleeding (last month)</a:t>
            </a:r>
          </a:p>
          <a:p>
            <a:r>
              <a:rPr lang="en-IN" dirty="0" smtClean="0"/>
              <a:t>Known bleeding risk</a:t>
            </a:r>
            <a:endParaRPr lang="en-IN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Contraindications to </a:t>
            </a:r>
            <a:r>
              <a:rPr lang="en-IN" sz="3200" dirty="0" err="1" smtClean="0"/>
              <a:t>thrombolysis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Relative </a:t>
            </a:r>
          </a:p>
          <a:p>
            <a:r>
              <a:rPr lang="en-IN" dirty="0" smtClean="0"/>
              <a:t>TIA in the last 6 months</a:t>
            </a:r>
          </a:p>
          <a:p>
            <a:r>
              <a:rPr lang="en-IN" dirty="0" smtClean="0"/>
              <a:t>Oral anticoagulant therapy</a:t>
            </a:r>
          </a:p>
          <a:p>
            <a:r>
              <a:rPr lang="en-IN" dirty="0" smtClean="0"/>
              <a:t>Pregnancy or within 1 week of postpartum</a:t>
            </a:r>
          </a:p>
          <a:p>
            <a:r>
              <a:rPr lang="en-IN" dirty="0" smtClean="0"/>
              <a:t>Non compressive puncture site</a:t>
            </a:r>
          </a:p>
          <a:p>
            <a:r>
              <a:rPr lang="en-IN" dirty="0" smtClean="0"/>
              <a:t>Traumatic resuscitation</a:t>
            </a:r>
          </a:p>
          <a:p>
            <a:r>
              <a:rPr lang="en-IN" dirty="0" smtClean="0"/>
              <a:t>Refractory hypertension (SBP&gt; 180 mmHg)</a:t>
            </a:r>
          </a:p>
          <a:p>
            <a:r>
              <a:rPr lang="en-IN" dirty="0" smtClean="0"/>
              <a:t>Advanced liver disease</a:t>
            </a:r>
          </a:p>
          <a:p>
            <a:r>
              <a:rPr lang="en-IN" dirty="0" smtClean="0"/>
              <a:t>IE</a:t>
            </a:r>
          </a:p>
          <a:p>
            <a:r>
              <a:rPr lang="en-IN" dirty="0" smtClean="0"/>
              <a:t>Active peptic ulcer </a:t>
            </a:r>
            <a:endParaRPr lang="en-IN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Anticoagulation during </a:t>
            </a:r>
            <a:r>
              <a:rPr lang="en-IN" sz="2800" dirty="0" err="1" smtClean="0"/>
              <a:t>thrombolysis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UFH infusion -- stopped during administration of streptokinase or </a:t>
            </a:r>
            <a:r>
              <a:rPr lang="en-IN" dirty="0" err="1" smtClean="0"/>
              <a:t>urokinase</a:t>
            </a:r>
            <a:endParaRPr lang="en-IN" dirty="0" smtClean="0"/>
          </a:p>
          <a:p>
            <a:r>
              <a:rPr lang="en-IN" dirty="0" smtClean="0"/>
              <a:t>Continued during </a:t>
            </a:r>
            <a:r>
              <a:rPr lang="en-IN" dirty="0" err="1" smtClean="0"/>
              <a:t>rtPA</a:t>
            </a:r>
            <a:r>
              <a:rPr lang="en-IN" dirty="0" smtClean="0"/>
              <a:t> infusion</a:t>
            </a:r>
          </a:p>
          <a:p>
            <a:r>
              <a:rPr lang="en-IN" dirty="0" smtClean="0"/>
              <a:t>Patients on LMWH or </a:t>
            </a:r>
            <a:r>
              <a:rPr lang="en-IN" dirty="0" err="1" smtClean="0"/>
              <a:t>fondaparinux</a:t>
            </a:r>
            <a:r>
              <a:rPr lang="en-IN" dirty="0" smtClean="0"/>
              <a:t> --infusion of UFH should be delayed until 12 hours or 24 hrs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Anticoagulation post </a:t>
            </a:r>
            <a:r>
              <a:rPr lang="en-IN" dirty="0" err="1" smtClean="0"/>
              <a:t>thrombolysis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Continue anticoagulation with UFH for several hours after the end of thrombolytic treatment before switching to LMWH or </a:t>
            </a:r>
            <a:r>
              <a:rPr lang="en-IN" dirty="0" err="1" smtClean="0"/>
              <a:t>fondaparinux</a:t>
            </a:r>
            <a:r>
              <a:rPr lang="en-IN" dirty="0" smtClean="0"/>
              <a:t>.</a:t>
            </a:r>
          </a:p>
          <a:p>
            <a:r>
              <a:rPr lang="en-IN" dirty="0" smtClean="0"/>
              <a:t>90% of patients appear to respond favourably to </a:t>
            </a:r>
            <a:r>
              <a:rPr lang="en-IN" dirty="0" err="1" smtClean="0"/>
              <a:t>thrombolysis</a:t>
            </a:r>
            <a:r>
              <a:rPr lang="en-IN" dirty="0" smtClean="0"/>
              <a:t> </a:t>
            </a:r>
          </a:p>
          <a:p>
            <a:r>
              <a:rPr lang="en-IN" dirty="0" smtClean="0"/>
              <a:t>The greatest benefit -- when treatment is initiated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within 48 hours </a:t>
            </a:r>
            <a:r>
              <a:rPr lang="en-IN" dirty="0" smtClean="0"/>
              <a:t>of symptom onset-- </a:t>
            </a:r>
            <a:r>
              <a:rPr lang="en-IN" dirty="0" err="1" smtClean="0"/>
              <a:t>thrombolysis</a:t>
            </a:r>
            <a:r>
              <a:rPr lang="en-IN" dirty="0" smtClean="0"/>
              <a:t> can still be useful in patients who have had symptoms for 6–14 days</a:t>
            </a:r>
            <a:endParaRPr lang="en-IN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 hospital mortality attributable to PE was lower in unstable patients who received thrombolytic therapy, compared with those who did not</a:t>
            </a:r>
          </a:p>
          <a:p>
            <a:r>
              <a:rPr lang="en-IN" dirty="0" smtClean="0"/>
              <a:t>Intracranial bleeding rates 1.9% -- 2.2%</a:t>
            </a:r>
          </a:p>
          <a:p>
            <a:r>
              <a:rPr lang="en-IN" dirty="0" smtClean="0"/>
              <a:t>Reduced dose </a:t>
            </a:r>
            <a:r>
              <a:rPr lang="en-IN" dirty="0" err="1" smtClean="0"/>
              <a:t>rtPA</a:t>
            </a:r>
            <a:endParaRPr lang="en-IN" dirty="0" smtClean="0"/>
          </a:p>
          <a:p>
            <a:r>
              <a:rPr lang="en-IN" dirty="0" smtClean="0"/>
              <a:t>Local, catheter-delivered, ultrasound-assisted </a:t>
            </a:r>
            <a:r>
              <a:rPr lang="en-IN" dirty="0" err="1" smtClean="0"/>
              <a:t>thrombolysis</a:t>
            </a:r>
            <a:r>
              <a:rPr lang="en-IN" dirty="0" smtClean="0"/>
              <a:t> using small doses of a thrombolytic agent</a:t>
            </a:r>
            <a:endParaRPr lang="en-IN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In patients with mobile right heart thrombi, the therapeutic benefits of </a:t>
            </a:r>
            <a:r>
              <a:rPr lang="en-IN" dirty="0" err="1" smtClean="0"/>
              <a:t>thrombolysis</a:t>
            </a:r>
            <a:r>
              <a:rPr lang="en-IN" dirty="0" smtClean="0"/>
              <a:t> remain controversial</a:t>
            </a:r>
            <a:endParaRPr lang="en-IN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Surgical </a:t>
            </a:r>
            <a:r>
              <a:rPr lang="en-IN" sz="3200" dirty="0" err="1" smtClean="0"/>
              <a:t>embolectomy</a:t>
            </a:r>
            <a:r>
              <a:rPr lang="en-IN" sz="3200" dirty="0" smtClean="0"/>
              <a:t>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First- performed in 1924</a:t>
            </a:r>
          </a:p>
          <a:p>
            <a:r>
              <a:rPr lang="en-IN" dirty="0" smtClean="0"/>
              <a:t>Reintroduction of surgical </a:t>
            </a:r>
            <a:r>
              <a:rPr lang="en-IN" dirty="0" err="1" smtClean="0"/>
              <a:t>embolectomy</a:t>
            </a:r>
            <a:r>
              <a:rPr lang="en-IN" dirty="0" smtClean="0"/>
              <a:t> for high-risk PE, and also for selected patients with intermediate-high-risk PE, particularly if </a:t>
            </a:r>
            <a:r>
              <a:rPr lang="en-IN" dirty="0" err="1" smtClean="0"/>
              <a:t>thrombolysis</a:t>
            </a:r>
            <a:r>
              <a:rPr lang="en-IN" dirty="0" smtClean="0"/>
              <a:t> is contraindicated or has failed</a:t>
            </a:r>
          </a:p>
          <a:p>
            <a:r>
              <a:rPr lang="en-IN" dirty="0" smtClean="0"/>
              <a:t>Right heart thrombi straddling the </a:t>
            </a:r>
            <a:r>
              <a:rPr lang="en-IN" dirty="0" err="1" smtClean="0"/>
              <a:t>interatrial</a:t>
            </a:r>
            <a:r>
              <a:rPr lang="en-IN" dirty="0" smtClean="0"/>
              <a:t> septum through a patent foramen </a:t>
            </a:r>
            <a:r>
              <a:rPr lang="en-IN" dirty="0" err="1" smtClean="0"/>
              <a:t>ovale</a:t>
            </a:r>
            <a:endParaRPr lang="en-IN" dirty="0" smtClean="0"/>
          </a:p>
          <a:p>
            <a:r>
              <a:rPr lang="en-IN" dirty="0" smtClean="0"/>
              <a:t>Perioperative mortality rates of 6% or less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Unprovoked– in the absence of the above</a:t>
            </a:r>
          </a:p>
          <a:p>
            <a:r>
              <a:rPr lang="en-IN" dirty="0" smtClean="0"/>
              <a:t>Cancer- </a:t>
            </a:r>
            <a:r>
              <a:rPr lang="en-IN" dirty="0" err="1" smtClean="0"/>
              <a:t>hematological</a:t>
            </a:r>
            <a:r>
              <a:rPr lang="en-IN" dirty="0" smtClean="0"/>
              <a:t> malignancies</a:t>
            </a:r>
          </a:p>
          <a:p>
            <a:r>
              <a:rPr lang="en-IN" dirty="0" smtClean="0"/>
              <a:t>Lung cancer</a:t>
            </a:r>
          </a:p>
          <a:p>
            <a:r>
              <a:rPr lang="en-IN" dirty="0" smtClean="0"/>
              <a:t>GI malignancy</a:t>
            </a:r>
          </a:p>
          <a:p>
            <a:r>
              <a:rPr lang="en-IN" dirty="0" smtClean="0"/>
              <a:t>Pancreatic cancer</a:t>
            </a:r>
          </a:p>
          <a:p>
            <a:r>
              <a:rPr lang="en-IN" dirty="0" smtClean="0"/>
              <a:t>Brain cancer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err="1" smtClean="0"/>
              <a:t>Percutaneous</a:t>
            </a:r>
            <a:r>
              <a:rPr lang="en-IN" sz="2800" dirty="0" smtClean="0"/>
              <a:t> catheter-directed</a:t>
            </a:r>
            <a:br>
              <a:rPr lang="en-IN" sz="2800" dirty="0" smtClean="0"/>
            </a:br>
            <a:r>
              <a:rPr lang="en-IN" sz="2800" dirty="0" smtClean="0"/>
              <a:t>treatment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For patients with absolute contraindications to </a:t>
            </a:r>
            <a:r>
              <a:rPr lang="en-IN" dirty="0" err="1" smtClean="0"/>
              <a:t>thrombolysis</a:t>
            </a:r>
            <a:r>
              <a:rPr lang="en-IN" dirty="0" smtClean="0"/>
              <a:t>, </a:t>
            </a:r>
          </a:p>
          <a:p>
            <a:r>
              <a:rPr lang="en-IN" dirty="0" smtClean="0"/>
              <a:t>Interventional options include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Thrombus fragmentation with pigtail or balloon catheter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/>
              <a:t>Rheolytic</a:t>
            </a:r>
            <a:r>
              <a:rPr lang="en-IN" dirty="0" smtClean="0"/>
              <a:t> </a:t>
            </a:r>
            <a:r>
              <a:rPr lang="en-IN" dirty="0" err="1" smtClean="0"/>
              <a:t>thrombectomy</a:t>
            </a:r>
            <a:r>
              <a:rPr lang="en-IN" dirty="0" smtClean="0"/>
              <a:t> with hydrodynamic catheter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Suction </a:t>
            </a:r>
            <a:r>
              <a:rPr lang="en-IN" dirty="0" err="1" smtClean="0"/>
              <a:t>thrombectomy</a:t>
            </a:r>
            <a:r>
              <a:rPr lang="en-IN" dirty="0" smtClean="0"/>
              <a:t> with aspiration catheters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Rotational </a:t>
            </a:r>
            <a:r>
              <a:rPr lang="en-IN" dirty="0" err="1" smtClean="0"/>
              <a:t>thrombectomy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Combined </a:t>
            </a:r>
            <a:r>
              <a:rPr lang="en-IN" dirty="0" err="1" smtClean="0"/>
              <a:t>thechnique</a:t>
            </a:r>
            <a:endParaRPr lang="en-IN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Catheter interventions with local </a:t>
            </a:r>
            <a:r>
              <a:rPr lang="en-IN" dirty="0" err="1" smtClean="0"/>
              <a:t>thrombolysis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 smtClean="0"/>
              <a:t>Catheter directed </a:t>
            </a:r>
            <a:r>
              <a:rPr lang="en-IN" dirty="0" err="1" smtClean="0"/>
              <a:t>thrombolysis</a:t>
            </a: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Ultrasound assisted catheter directed </a:t>
            </a:r>
            <a:r>
              <a:rPr lang="en-IN" dirty="0" err="1" smtClean="0"/>
              <a:t>thrombolysis</a:t>
            </a: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r>
              <a:rPr lang="en-IN" dirty="0" err="1" smtClean="0"/>
              <a:t>Pharmacomechanical</a:t>
            </a:r>
            <a:r>
              <a:rPr lang="en-IN" dirty="0" smtClean="0"/>
              <a:t> </a:t>
            </a:r>
            <a:r>
              <a:rPr lang="en-IN" dirty="0" err="1" smtClean="0"/>
              <a:t>thrombolysis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For patients without absolute contraindications to </a:t>
            </a:r>
            <a:r>
              <a:rPr lang="en-IN" dirty="0" err="1" smtClean="0"/>
              <a:t>thrombolysis</a:t>
            </a:r>
            <a:r>
              <a:rPr lang="en-IN" dirty="0" smtClean="0"/>
              <a:t>, catheter-directed </a:t>
            </a:r>
            <a:r>
              <a:rPr lang="en-IN" dirty="0" err="1" smtClean="0"/>
              <a:t>thrombolysis</a:t>
            </a:r>
            <a:r>
              <a:rPr lang="en-IN" dirty="0" smtClean="0"/>
              <a:t> or </a:t>
            </a:r>
            <a:r>
              <a:rPr lang="en-IN" dirty="0" err="1" smtClean="0"/>
              <a:t>pharmacomechanical</a:t>
            </a:r>
            <a:r>
              <a:rPr lang="en-IN" dirty="0" smtClean="0"/>
              <a:t> </a:t>
            </a:r>
            <a:r>
              <a:rPr lang="en-IN" dirty="0" err="1" smtClean="0"/>
              <a:t>thrombolysis</a:t>
            </a:r>
            <a:r>
              <a:rPr lang="en-IN" dirty="0" smtClean="0"/>
              <a:t> preferred</a:t>
            </a:r>
          </a:p>
          <a:p>
            <a:r>
              <a:rPr lang="en-IN" dirty="0" smtClean="0"/>
              <a:t>Clinical success, defined as stabilization of </a:t>
            </a:r>
            <a:r>
              <a:rPr lang="en-IN" dirty="0" err="1" smtClean="0"/>
              <a:t>haemodynamic</a:t>
            </a:r>
            <a:r>
              <a:rPr lang="en-IN" dirty="0" smtClean="0"/>
              <a:t> parameters, resolution of hypoxia, and survival to discharge, was 87%.</a:t>
            </a:r>
            <a:endParaRPr lang="en-IN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Distal </a:t>
            </a:r>
            <a:r>
              <a:rPr lang="en-IN" dirty="0" err="1" smtClean="0"/>
              <a:t>embolization</a:t>
            </a:r>
            <a:endParaRPr lang="en-IN" dirty="0" smtClean="0"/>
          </a:p>
          <a:p>
            <a:r>
              <a:rPr lang="en-IN" dirty="0" smtClean="0"/>
              <a:t>Pulmonary artery perforation with lung haemorrhage</a:t>
            </a:r>
          </a:p>
          <a:p>
            <a:r>
              <a:rPr lang="en-IN" dirty="0" smtClean="0"/>
              <a:t>Systemic bleeding complications,</a:t>
            </a:r>
          </a:p>
          <a:p>
            <a:r>
              <a:rPr lang="en-IN" dirty="0" smtClean="0"/>
              <a:t>Pericardial </a:t>
            </a:r>
            <a:r>
              <a:rPr lang="en-IN" dirty="0" err="1" smtClean="0"/>
              <a:t>tamponade</a:t>
            </a:r>
            <a:endParaRPr lang="en-IN" dirty="0" smtClean="0"/>
          </a:p>
          <a:p>
            <a:r>
              <a:rPr lang="en-IN" dirty="0" smtClean="0"/>
              <a:t>heart block or </a:t>
            </a:r>
            <a:r>
              <a:rPr lang="en-IN" dirty="0" err="1" smtClean="0"/>
              <a:t>bradycardia</a:t>
            </a:r>
            <a:endParaRPr lang="en-IN" dirty="0" smtClean="0"/>
          </a:p>
          <a:p>
            <a:r>
              <a:rPr lang="en-IN" dirty="0" smtClean="0"/>
              <a:t>Haemolysis</a:t>
            </a:r>
          </a:p>
          <a:p>
            <a:r>
              <a:rPr lang="en-IN" dirty="0" smtClean="0"/>
              <a:t>Contrast induced nephropathy</a:t>
            </a:r>
          </a:p>
          <a:p>
            <a:r>
              <a:rPr lang="en-IN" dirty="0" smtClean="0"/>
              <a:t>Puncture related complication</a:t>
            </a:r>
            <a:endParaRPr lang="en-IN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The extent of early RV recovery after low-dose catheter directed </a:t>
            </a:r>
            <a:r>
              <a:rPr lang="en-IN" dirty="0" err="1" smtClean="0"/>
              <a:t>thrombolysis</a:t>
            </a:r>
            <a:r>
              <a:rPr lang="en-IN" dirty="0" smtClean="0"/>
              <a:t> appears comparable to that after standard dose systemic </a:t>
            </a:r>
            <a:r>
              <a:rPr lang="en-IN" dirty="0" err="1" smtClean="0"/>
              <a:t>thrombolysis</a:t>
            </a:r>
            <a:endParaRPr lang="en-IN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Venous filters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Infrarenal</a:t>
            </a:r>
            <a:r>
              <a:rPr lang="en-IN" dirty="0" smtClean="0"/>
              <a:t> portion of IVC</a:t>
            </a:r>
          </a:p>
          <a:p>
            <a:r>
              <a:rPr lang="en-IN" dirty="0" smtClean="0"/>
              <a:t>If thrombus in renal veins- suprarenal placement</a:t>
            </a:r>
          </a:p>
          <a:p>
            <a:r>
              <a:rPr lang="en-IN" dirty="0" smtClean="0"/>
              <a:t>Permanent or retrievable</a:t>
            </a:r>
          </a:p>
          <a:p>
            <a:r>
              <a:rPr lang="en-IN" dirty="0" smtClean="0"/>
              <a:t>Continue anticoagulation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Indications</a:t>
            </a:r>
          </a:p>
          <a:p>
            <a:r>
              <a:rPr lang="en-IN" dirty="0" smtClean="0"/>
              <a:t>Acute PE- absolute C/I to anticoagulants</a:t>
            </a:r>
          </a:p>
          <a:p>
            <a:r>
              <a:rPr lang="en-IN" dirty="0" smtClean="0"/>
              <a:t>Recurrent PE despite adequate anticoagulation</a:t>
            </a:r>
          </a:p>
          <a:p>
            <a:r>
              <a:rPr lang="en-IN" dirty="0" smtClean="0"/>
              <a:t>Significant bleeding during anticoagulation in acute phase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IVC FILTER</a:t>
            </a:r>
            <a:endParaRPr lang="en-IN" dirty="0"/>
          </a:p>
        </p:txBody>
      </p:sp>
      <p:pic>
        <p:nvPicPr>
          <p:cNvPr id="4" name="Content Placeholder 3" descr="IVC fil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752600"/>
            <a:ext cx="3352799" cy="4534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IVC FILTER</a:t>
            </a:r>
            <a:endParaRPr lang="en-IN" dirty="0"/>
          </a:p>
        </p:txBody>
      </p:sp>
      <p:pic>
        <p:nvPicPr>
          <p:cNvPr id="4" name="Content Placeholder 3" descr="IVCfilteR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7059929" cy="3200400"/>
          </a:xfr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Complications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Insertion site thrombosis—10%</a:t>
            </a:r>
          </a:p>
          <a:p>
            <a:r>
              <a:rPr lang="en-IN" dirty="0" smtClean="0"/>
              <a:t>Pericardial </a:t>
            </a:r>
            <a:r>
              <a:rPr lang="en-IN" dirty="0" err="1" smtClean="0"/>
              <a:t>tamponade</a:t>
            </a:r>
            <a:r>
              <a:rPr lang="en-IN" dirty="0" smtClean="0"/>
              <a:t>- SVC filter</a:t>
            </a:r>
          </a:p>
          <a:p>
            <a:r>
              <a:rPr lang="en-IN" dirty="0" smtClean="0"/>
              <a:t>Recurrent DVT</a:t>
            </a:r>
          </a:p>
          <a:p>
            <a:r>
              <a:rPr lang="en-IN" dirty="0" err="1" smtClean="0"/>
              <a:t>Postthrombotic</a:t>
            </a:r>
            <a:r>
              <a:rPr lang="en-IN" dirty="0" smtClean="0"/>
              <a:t> syndrome</a:t>
            </a:r>
          </a:p>
          <a:p>
            <a:r>
              <a:rPr lang="en-IN" dirty="0" smtClean="0"/>
              <a:t>IVC occlusion</a:t>
            </a:r>
          </a:p>
          <a:p>
            <a:r>
              <a:rPr lang="en-IN" dirty="0" smtClean="0"/>
              <a:t>Perforation of IVC</a:t>
            </a:r>
          </a:p>
          <a:p>
            <a:r>
              <a:rPr lang="en-IN" dirty="0" smtClean="0"/>
              <a:t>IVC filter failure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ivc</a:t>
            </a:r>
            <a:r>
              <a:rPr lang="en-IN" dirty="0" smtClean="0"/>
              <a:t> filter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Patients undergoing permanent IVC filter insertion -- reduced risk of recurrent PE—at the cost of an increased risk of recurrent DVT— and no overall effect on survival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3538</TotalTime>
  <Words>4508</Words>
  <Application>Microsoft Office PowerPoint</Application>
  <PresentationFormat>On-screen Show (4:3)</PresentationFormat>
  <Paragraphs>786</Paragraphs>
  <Slides>161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2" baseType="lpstr">
      <vt:lpstr>Oriel</vt:lpstr>
      <vt:lpstr>PULMONARY EMBOLISM</vt:lpstr>
      <vt:lpstr>Pulmonary embolism</vt:lpstr>
      <vt:lpstr>INTRODUCTION</vt:lpstr>
      <vt:lpstr>Slide 4</vt:lpstr>
      <vt:lpstr>Predisposing factors</vt:lpstr>
      <vt:lpstr>Predisposing factors for VTE</vt:lpstr>
      <vt:lpstr>Slide 7</vt:lpstr>
      <vt:lpstr>Slide 8</vt:lpstr>
      <vt:lpstr>Slide 9</vt:lpstr>
      <vt:lpstr>Slide 10</vt:lpstr>
      <vt:lpstr>NATURAL HISTORY</vt:lpstr>
      <vt:lpstr>Slide 12</vt:lpstr>
      <vt:lpstr>Pathophysiology </vt:lpstr>
      <vt:lpstr>Slide 14</vt:lpstr>
      <vt:lpstr>Slide 15</vt:lpstr>
      <vt:lpstr>Slide 16</vt:lpstr>
      <vt:lpstr>Key factors contributing to hemodynamic collapse in acute pulmonary embolism</vt:lpstr>
      <vt:lpstr>pe induced myocarditis</vt:lpstr>
      <vt:lpstr>RV ischemia</vt:lpstr>
      <vt:lpstr>Gas exchange abnormalities</vt:lpstr>
      <vt:lpstr>pulmonary infarction</vt:lpstr>
      <vt:lpstr>Clinical classification</vt:lpstr>
      <vt:lpstr>Clinical classification-acc aha</vt:lpstr>
      <vt:lpstr>Clinical classification-acc aha</vt:lpstr>
      <vt:lpstr>Slide 25</vt:lpstr>
      <vt:lpstr>Diagnosis </vt:lpstr>
      <vt:lpstr>ecg</vt:lpstr>
      <vt:lpstr>Chest x ray</vt:lpstr>
      <vt:lpstr>Chest x ray</vt:lpstr>
      <vt:lpstr>D dimer</vt:lpstr>
      <vt:lpstr>CT pulmonary angiography</vt:lpstr>
      <vt:lpstr>                              CTPA</vt:lpstr>
      <vt:lpstr>                             CTPA</vt:lpstr>
      <vt:lpstr>Slide 34</vt:lpstr>
      <vt:lpstr>LUNG SCINTIGRAPHY</vt:lpstr>
      <vt:lpstr>Perfusion scan</vt:lpstr>
      <vt:lpstr>Slide 37</vt:lpstr>
      <vt:lpstr>Lung scan results</vt:lpstr>
      <vt:lpstr>Perfusion scan</vt:lpstr>
      <vt:lpstr>Pulmonary angiography</vt:lpstr>
      <vt:lpstr>Echocardiography </vt:lpstr>
      <vt:lpstr>Echocardiography </vt:lpstr>
      <vt:lpstr>Echocardiography </vt:lpstr>
      <vt:lpstr>Compression venous ultrasonography </vt:lpstr>
      <vt:lpstr>Diagnostic strategies</vt:lpstr>
      <vt:lpstr>Assessment of clinical probability</vt:lpstr>
      <vt:lpstr>Assessment of clinical probability</vt:lpstr>
      <vt:lpstr>Diagnostic strategies</vt:lpstr>
      <vt:lpstr>Diagnostic strategies</vt:lpstr>
      <vt:lpstr>Diagnostic strategy in patients with PE without hypotension or shock</vt:lpstr>
      <vt:lpstr>Recommendations </vt:lpstr>
      <vt:lpstr>Prognostic assessment </vt:lpstr>
      <vt:lpstr>Clinical assessment </vt:lpstr>
      <vt:lpstr>Clinical assessment</vt:lpstr>
      <vt:lpstr>PESI</vt:lpstr>
      <vt:lpstr>Simplified PESI</vt:lpstr>
      <vt:lpstr>Imaging of rv by echo or ctangiography</vt:lpstr>
      <vt:lpstr>Prognosis by echo</vt:lpstr>
      <vt:lpstr>Biomarkers and laboratory tests </vt:lpstr>
      <vt:lpstr>Classification of patients with acute PE based on early mortality risk</vt:lpstr>
      <vt:lpstr>Mortality risk</vt:lpstr>
      <vt:lpstr>Treatment in the acute phase </vt:lpstr>
      <vt:lpstr>Supportive measures</vt:lpstr>
      <vt:lpstr>Anticoagulation </vt:lpstr>
      <vt:lpstr>anticoagulation</vt:lpstr>
      <vt:lpstr>anticoagulation</vt:lpstr>
      <vt:lpstr>anticoagulation</vt:lpstr>
      <vt:lpstr>Anticoagulation</vt:lpstr>
      <vt:lpstr>Unfractionated heparin</vt:lpstr>
      <vt:lpstr>UFH nomogram</vt:lpstr>
      <vt:lpstr>lmwh</vt:lpstr>
      <vt:lpstr>LMWH approved for PE treatment</vt:lpstr>
      <vt:lpstr>fondaparinux</vt:lpstr>
      <vt:lpstr>Vitamin K anticoagulants</vt:lpstr>
      <vt:lpstr>Slide 75</vt:lpstr>
      <vt:lpstr>Adverse effects of vka</vt:lpstr>
      <vt:lpstr>Novel oral anticoagulants</vt:lpstr>
      <vt:lpstr>Slide 78</vt:lpstr>
      <vt:lpstr>NOAC- contraindication</vt:lpstr>
      <vt:lpstr>Thrombolytic therapy </vt:lpstr>
      <vt:lpstr>Approved thrombolytic regimens for pe</vt:lpstr>
      <vt:lpstr>Approved thrombolytic regimens for pe</vt:lpstr>
      <vt:lpstr>Contraindications to thrombolysis</vt:lpstr>
      <vt:lpstr>Contraindications to thrombolysis</vt:lpstr>
      <vt:lpstr>Anticoagulation during thrombolysis</vt:lpstr>
      <vt:lpstr>Anticoagulation post thrombolysis</vt:lpstr>
      <vt:lpstr>Slide 87</vt:lpstr>
      <vt:lpstr>Slide 88</vt:lpstr>
      <vt:lpstr>Surgical embolectomy </vt:lpstr>
      <vt:lpstr>Percutaneous catheter-directed treatment</vt:lpstr>
      <vt:lpstr>Catheter interventions with local thrombolysis</vt:lpstr>
      <vt:lpstr>Slide 92</vt:lpstr>
      <vt:lpstr>complications</vt:lpstr>
      <vt:lpstr>Slide 94</vt:lpstr>
      <vt:lpstr>Venous filters</vt:lpstr>
      <vt:lpstr>IVC FILTER</vt:lpstr>
      <vt:lpstr>IVC FILTER</vt:lpstr>
      <vt:lpstr>Complications </vt:lpstr>
      <vt:lpstr>ivc filter</vt:lpstr>
      <vt:lpstr>Therapeutic strategies </vt:lpstr>
      <vt:lpstr>High risk pulmonary embolism</vt:lpstr>
      <vt:lpstr>Intermediate or low risk pulmonary embolism</vt:lpstr>
      <vt:lpstr>Recommendations </vt:lpstr>
      <vt:lpstr>Slide 104</vt:lpstr>
      <vt:lpstr>Slide 105</vt:lpstr>
      <vt:lpstr>Duration of anticoagulation </vt:lpstr>
      <vt:lpstr>Duration of anticoagulation </vt:lpstr>
      <vt:lpstr>Prevention </vt:lpstr>
      <vt:lpstr>Slide 109</vt:lpstr>
      <vt:lpstr>Upper extremity dvt</vt:lpstr>
      <vt:lpstr>Chronic thromboembolic pulmonary hypertension</vt:lpstr>
      <vt:lpstr>Pathophysiology </vt:lpstr>
      <vt:lpstr>Slide 113</vt:lpstr>
      <vt:lpstr>Mechanism </vt:lpstr>
      <vt:lpstr>Slide 115</vt:lpstr>
      <vt:lpstr>Clinical presentation </vt:lpstr>
      <vt:lpstr>Diagnosis </vt:lpstr>
      <vt:lpstr>Diagnosis of CTEPH</vt:lpstr>
      <vt:lpstr>Slide 119</vt:lpstr>
      <vt:lpstr>Slide 120</vt:lpstr>
      <vt:lpstr>Slide 121</vt:lpstr>
      <vt:lpstr>Pulmonary angiography</vt:lpstr>
      <vt:lpstr>Treatment </vt:lpstr>
      <vt:lpstr>Treatment </vt:lpstr>
      <vt:lpstr>treatment</vt:lpstr>
      <vt:lpstr>Treatment </vt:lpstr>
      <vt:lpstr>Slide 127</vt:lpstr>
      <vt:lpstr>recomendation</vt:lpstr>
      <vt:lpstr>recomendation</vt:lpstr>
      <vt:lpstr>Special scenarios- pregnancy </vt:lpstr>
      <vt:lpstr>Slide 131</vt:lpstr>
      <vt:lpstr>Radiation exposure </vt:lpstr>
      <vt:lpstr>Treatment </vt:lpstr>
      <vt:lpstr>Duration </vt:lpstr>
      <vt:lpstr>Thrombolysis </vt:lpstr>
      <vt:lpstr>recomendation</vt:lpstr>
      <vt:lpstr>Pulmonary embolism and cancer</vt:lpstr>
      <vt:lpstr>chemotherapy</vt:lpstr>
      <vt:lpstr>Slide 139</vt:lpstr>
      <vt:lpstr>Cancer surgery</vt:lpstr>
      <vt:lpstr>Diagnosis </vt:lpstr>
      <vt:lpstr>Prognosis </vt:lpstr>
      <vt:lpstr>Risk of recurrence</vt:lpstr>
      <vt:lpstr>Management </vt:lpstr>
      <vt:lpstr>recomendation</vt:lpstr>
      <vt:lpstr>occult cancer presenting as unprovoked pulmonary embolism</vt:lpstr>
      <vt:lpstr>Screening </vt:lpstr>
      <vt:lpstr>Non-thrombotic pulmonary embolism</vt:lpstr>
      <vt:lpstr>Septic embolism </vt:lpstr>
      <vt:lpstr>Septic embolism </vt:lpstr>
      <vt:lpstr>Foreign material pulmonary embolism </vt:lpstr>
      <vt:lpstr>Slide 152</vt:lpstr>
      <vt:lpstr>Fat embolism </vt:lpstr>
      <vt:lpstr>Slide 154</vt:lpstr>
      <vt:lpstr>Slide 155</vt:lpstr>
      <vt:lpstr>Air embolism</vt:lpstr>
      <vt:lpstr>Treatment </vt:lpstr>
      <vt:lpstr>Amniotic fluid embolism </vt:lpstr>
      <vt:lpstr>Slide 159</vt:lpstr>
      <vt:lpstr>Tumour embolism </vt:lpstr>
      <vt:lpstr>Slide 161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EMBOLISM</dc:title>
  <dc:creator>sony</dc:creator>
  <cp:lastModifiedBy>sony</cp:lastModifiedBy>
  <cp:revision>184</cp:revision>
  <dcterms:created xsi:type="dcterms:W3CDTF">2006-08-16T00:00:00Z</dcterms:created>
  <dcterms:modified xsi:type="dcterms:W3CDTF">2018-07-10T14:54:03Z</dcterms:modified>
</cp:coreProperties>
</file>